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99" r:id="rId2"/>
    <p:sldId id="426" r:id="rId3"/>
    <p:sldId id="410" r:id="rId4"/>
    <p:sldId id="436" r:id="rId5"/>
    <p:sldId id="411" r:id="rId6"/>
    <p:sldId id="432" r:id="rId7"/>
    <p:sldId id="434" r:id="rId8"/>
    <p:sldId id="435" r:id="rId9"/>
    <p:sldId id="437" r:id="rId10"/>
    <p:sldId id="302" r:id="rId11"/>
    <p:sldId id="272" r:id="rId12"/>
  </p:sldIdLst>
  <p:sldSz cx="12192000" cy="6858000"/>
  <p:notesSz cx="9601200" cy="7315200"/>
  <p:custDataLst>
    <p:tags r:id="rId1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36"/>
            <p14:sldId id="411"/>
            <p14:sldId id="432"/>
            <p14:sldId id="434"/>
            <p14:sldId id="435"/>
            <p14:sldId id="437"/>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3" pos="6312" userDrawn="1">
          <p15:clr>
            <a:srgbClr val="A4A3A4"/>
          </p15:clr>
        </p15:guide>
        <p15:guide id="4" orient="horz" pos="2808" userDrawn="1">
          <p15:clr>
            <a:srgbClr val="A4A3A4"/>
          </p15:clr>
        </p15:guide>
        <p15:guide id="5" pos="1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3878" autoAdjust="0"/>
  </p:normalViewPr>
  <p:slideViewPr>
    <p:cSldViewPr snapToGrid="0" showGuides="1">
      <p:cViewPr varScale="1">
        <p:scale>
          <a:sx n="93" d="100"/>
          <a:sy n="93" d="100"/>
        </p:scale>
        <p:origin x="1904" y="200"/>
      </p:cViewPr>
      <p:guideLst>
        <p:guide orient="horz" pos="1752"/>
        <p:guide pos="6312"/>
        <p:guide orient="horz" pos="2808"/>
        <p:guide pos="12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c0a185a944354b2840f176d475e5b83">
            <a:r>
              <a:rPr dirty="0" lang="en-US" sz="2400"/>
              <a:t>Pour conclure, il faut savoir que la création de groupes d'éléments de données et d'ensembles de groupes significatifs aidera les utilisateurs à naviguer dans le système DHIS2 pour trouver les éléments de données dont ils ont besoin et facilitera l'analyse des données. Les groupes d'éléments de données permettent de regrouper les éléments de données qui partagent le même sujet. Ces groupes doivent être regroupés dans des ensembles de groupes pour combiner des groupes d'éléments de données similaires dans une thématique commune. Les groupes d'éléments de données et les ensembles de groupes peuvent être créés à l'aide de l'application Maintenance dans DHIS2.</a:t>
            </a:r>
            <a:br>
              <a:rPr dirty="0" lang="en-US" sz="2400"/>
            </a:br>
            <a:endParaRPr dirty="0" lang="es-E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8206e53a2efe641eb0f3ff5a66790987">
            <a:r>
              <a:rPr dirty="0" lang="en-US" noProof="0" sz="1200">
                <a:solidFill>
                  <a:srgbClr val="000000"/>
                </a:solidFill>
                <a:sym typeface=""/>
              </a:rPr>
              <a:t>Maintenant que vous avez appris à créer des éléments de données, vous allez voir comment les regrouper en domaines thématiques en créant des groupes d'éléments de données et des ensembles de groupes.</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8436fc98ff21fbdf5e693179661495">
            <a:r>
              <a:rPr dirty="0" lang="en-US" noProof="0"/>
              <a:t>Le regroupement des éléments de données aide les administrateurs et les utilisateurs finaux à naviguer dans le système et à regrouper les éléments de données à des fins d'analyse...</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bb2046176ff641f86bcee88df40657d">
            <a:r>
              <a:rPr dirty="0" lang="es-ES"/>
              <a:t>...car DHIS2 utilise des groupes d'éléments de données lors de l'analyse pour combiner des groupes d'éléments de données similaires dans une même thématique.</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p>
        </p:txBody>
      </p:sp>
    </p:spTree>
    <p:extLst>
      <p:ext uri="{BB962C8B-B14F-4D97-AF65-F5344CB8AC3E}">
        <p14:creationId xmlns:p14="http://schemas.microsoft.com/office/powerpoint/2010/main" val="240394326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2c98fbb3fd4775f31d803afe7afa41">
            <a:r>
              <a:rPr dirty="0" lang="en-US" noProof="0"/>
              <a:t>Si nous examinons les éléments de données dans l'ensemble de données RMNCAH, nous pouvons identifier les domaines thématiques auxquels ils appartiennent en examinant les sections. Il s'agit des soins prénatals, de l'accouchement et de la planification familiale. En nous basant sur ces trois domaines, nous pouvons alors regrouper nos éléments de données.</a:t>
            </a:r>
          </a:p>
        </p:txBody>
      </p:sp>
    </p:spTree>
    <p:extLst>
      <p:ext uri="{BB962C8B-B14F-4D97-AF65-F5344CB8AC3E}">
        <p14:creationId xmlns:p14="http://schemas.microsoft.com/office/powerpoint/2010/main" val="3884236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d92c71a1635bd58b302938fa4bb4c0">
            <a:r>
              <a:rPr dirty="0" lang="en-US" sz="2400"/>
              <a:t>Dans cet exemple, nous allons créer un groupe d'éléments de données pour regrouper les éléments de données Soins prénatals, puis nous allons créer un ensemble de groupes d'éléments de données qui combine tous les groupes d'éléments de données pour l'ensemble de données RMNCAH.</a:t>
            </a:r>
          </a:p>
          <a:p>
            <a:br>
              <a:rPr dirty="0" lang="en-US" sz="2400"/>
            </a:b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ed1ab7a34087efcb4a2c3dc6bbb8fe">
            <a:r>
              <a:rPr dirty="0" lang="en-US" noProof="0"/>
              <a:t>Pour créer un groupe d'éléments de données, vous devez vous rendre dans l'onglet Éléments de données de l'application Maintenance et cliquer sur la case Groupe d'éléments de données pour ouvrir la page de gestion des groupes d'éléments de données.</a:t>
            </a:r>
          </a:p>
          <a:p>
            <a:endParaRPr dirty="0" lang="en-US" noProof="0"/>
          </a:p>
          <a:p txid="af67b84534d8ca8a27c8ebaa1746d155">
            <a:r>
              <a:rPr dirty="0" lang="en-US" noProof="0"/>
              <a:t>Nous pouvons maintenant voir deux groupes d'éléments de données existants dans notre système. Pour ajouter un nouveau groupe d'éléments de données à partir de cet écran, cliquez sur l'icône +.</a:t>
            </a:r>
          </a:p>
          <a:p>
            <a:endParaRPr dirty="0" lang="en-US" noProof="0"/>
          </a:p>
          <a:p txid="1f2efccf27af3966f2df72dcb3a861bf">
            <a:r>
              <a:rPr dirty="0" lang="en-US" noProof="0"/>
              <a:t>Dans la page Configuration de groupes d'éléments de données, commencez par copier le nom de votre feuille de configuration. Il s'agit du seul champ obligatoire et il doit être unique pour le type de métadonnées. Choisissons "Soins prénatals comme nom du groupe d'éléments de données ".</a:t>
            </a:r>
          </a:p>
          <a:p>
            <a:endParaRPr dirty="0" lang="en-US" noProof="0"/>
          </a:p>
          <a:p txid="af7082351617efe286ae523ffff3e6de">
            <a:r>
              <a:rPr dirty="0" lang="en-US" noProof="0"/>
              <a:t>Autres champs configurables disponibles : un nom abrégé, un code et une description. La dernière étape de la configuration du groupe consiste à lui assigner des éléments de données.</a:t>
            </a:r>
          </a:p>
          <a:p>
            <a:endParaRPr dirty="0" lang="en-US" noProof="0"/>
          </a:p>
          <a:p txid="6a0ed0642b40f97f8dbd33cf8ad6a66b">
            <a:r>
              <a:rPr dirty="0" lang="en-US" noProof="0"/>
              <a:t>Nous pouvons faire défiler la liste des éléments de données disponibles ou utiliser le champ de recherche pour isoler les éléments de données que nous voulons ajouter. Dans ce cas, si nous recherchons CPN, tous les éléments de données dont le nom contient CPN s'afficheront. Ici encore, vous pouvez constater l'utilité d'une convention d'appellation.</a:t>
            </a:r>
          </a:p>
          <a:p>
            <a:endParaRPr dirty="0" lang="en-US" noProof="0"/>
          </a:p>
          <a:p txid="088858fa6e3013906545dcbd8b24a56d">
            <a:r>
              <a:rPr dirty="0" lang="en-US" noProof="0"/>
              <a:t>Vous pouvez ensuite utiliser le bouton "Assigner tout" pour assigner tous ces éléments de données au groupe. Pour ajouter plusieurs éléments de données à la fois, vous pouvez également maintenir la touche Ctrl enfoncée sur un PC ou Cmd sur un Mac, et sélectionner les éléments de données spécifiques que vous souhaitez intégrer au groupe, puis cliquer sur la flèche à droite pour les faire passer de Disponibles à Sélectionnés.</a:t>
            </a:r>
            <a:r>
              <a:rPr dirty="0" err="1" lang="en-US" noProof="0"/>
            </a:r>
            <a:r>
              <a:rPr dirty="0" lang="en-US" noProof="0"/>
            </a:r>
          </a:p>
          <a:p>
            <a:endParaRPr dirty="0" lang="en-US" noProof="0"/>
          </a:p>
          <a:p txid="2cd75e59569cd24b3240f87bf289e9cb">
            <a:r>
              <a:rPr dirty="0" lang="en-US" noProof="0"/>
              <a:t>Après avoir défini les champs du groupe d'éléments de données et attribué les éléments de données, cliquez sur Enregistrer. Nous pouvons maintenant constater que le nouveau groupe que nous avons créé apparaît dans la liste des groupes. Une fois que nous aurons terminé, nous aurons donc les trois groupes d'éléments de données de l'ensemble de données RMNCAH : Soins prénatals, Accouchement et Planification familiale.</a:t>
            </a:r>
          </a:p>
          <a:p>
            <a:endParaRPr dirty="0" lang="en-US" noProof="0"/>
          </a:p>
          <a:p txid="3ed2ea4664e00cdafaddee14a0156129">
            <a:r>
              <a:rPr dirty="0" lang="en-US" noProof="0"/>
              <a:t>Pour utiliser ces groupes lors de l'analyse, nous devons d'abord les regrouper en créant un ensemble de groupes d'éléments de données. Notez qu'un groupe d'éléments de données peut faire partie de plusieurs ensembles de groupes d'éléments de données. Pour commencer, dans la partie gauche de l'écran, cliquez sur l'onglet Ensemble de groupes d'éléments de données, puis sur l'icône +.</a:t>
            </a:r>
          </a:p>
          <a:p>
            <a:endParaRPr dirty="0" lang="en-US" noProof="0"/>
          </a:p>
          <a:p txid="abcb07cd1b5f26a54d7eebb5e87794ae">
            <a:r>
              <a:rPr dirty="0" lang="en-US" noProof="0"/>
              <a:t>Donnez un nom et un nom abrégé à l'ensemble de données. Ceux sont les seuls champs obligatoires qui doivent être uniques pour les ensembles de groupes d'éléments de données. Utilisons RMNCAH pour ces deux champs. Si cette case est cochée, tous les éléments de données de l'instance DHIS2 doivent faire partie d'au moins un des groupes de cet ensemble de groupes ; dans cet exemple, nous ne cocherons pas cette case.</a:t>
            </a:r>
          </a:p>
          <a:p>
            <a:endParaRPr dirty="0" lang="en-US" noProof="0"/>
          </a:p>
          <a:p txid="b921645b059a5dcefdaa0f6fd1e34c1b">
            <a:r>
              <a:rPr dirty="0" lang="en-US" noProof="0"/>
              <a:t>L'autre case à cocher est l'option Dimension des données. Si cette option est sélectionnée, l'ensemble de groupes apparaîtra comme une dimension sélectionnable dans les applications d'analyse de DHIS2.</a:t>
            </a:r>
          </a:p>
          <a:p>
            <a:endParaRPr dirty="0" lang="en-US" noProof="0"/>
          </a:p>
          <a:p txid="dc6a53d5a47ff3743d4b761a9b486f7a">
            <a:r>
              <a:rPr dirty="0" lang="en-US" noProof="0"/>
              <a:t>L'utilisation d'un groupe d'éléments de données en tant que dimension analytique implique deux remarques importantes. Premièrement, si le groupe d'éléments de données doit être utilisé comme dimension de données dans les applications d'analyse, il est important que les éléments de données du groupe s'additionnent pour former un total significatif, car le résultat que vous obtiendrez dans l'analyse sera un total de tous les éléments de données de ce groupe, ce qui implique que le type d'agrégation de tous les éléments de données utilisés soit également le même.</a:t>
            </a:r>
          </a:p>
          <a:p>
            <a:endParaRPr dirty="0" lang="en-US" noProof="0"/>
          </a:p>
          <a:p txid="2facb566aa58f6cdd5c1433607fb6b2c">
            <a:r>
              <a:rPr dirty="0" lang="en-US" noProof="0"/>
              <a:t>Dans notre exemple, pour le groupe CPN, nous obtiendrions le nombre total de toutes les visites CPN qui ont eu lieu, ce qui satisferait à cette exigence. Deuxièmement, chaque élément de données ne doit faire partie que d'un seul groupe d'éléments de données dans l'ensemble de groupes, ceci afin d'éviter la duplication de ces valeurs dans les analyses. Étant donné que tous les groupes de l'ensemble de données RMNCAH satisfont aux considérations relatives à la dimension analytique, gardez cochée l'option Dimension des données.</a:t>
            </a:r>
          </a:p>
          <a:p>
            <a:endParaRPr dirty="0" lang="en-US" noProof="0"/>
          </a:p>
          <a:p txid="473c4d652b6ee4c5a190bc876563b835">
            <a:r>
              <a:rPr dirty="0" lang="en-US" noProof="0"/>
              <a:t>Pour terminer la configuration, recherchez les groupes d'éléments de données que vous souhaitez ajouter à l'ensemble de groupes. Pour ce faire, vous pouvez soit les trouver dans la liste des groupes disponibles, soit utiliser le champ de recherche, assigner les groupes appropriés, puis cliquer sur Enregistrer pour sauvegarder l'ensemble de groupes.</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392750ef7753f0bd423a8c2e154f7b2">
            <a:r>
              <a:rPr dirty="0" lang="en-US" noProof="0"/>
              <a:t>Contrairement aux éléments de données, il est beaucoup plus facile de créer, de modifier et de supprimer des groupes d'éléments de données et des ensembles de groupes, car ils n'ont aucun effet sur la structure sous-jacente des métadonnées qui stockent les valeurs de données dans le système.</a:t>
            </a:r>
          </a:p>
        </p:txBody>
      </p:sp>
    </p:spTree>
    <p:extLst>
      <p:ext uri="{BB962C8B-B14F-4D97-AF65-F5344CB8AC3E}">
        <p14:creationId xmlns:p14="http://schemas.microsoft.com/office/powerpoint/2010/main" val="237560989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a7cc38f63345d798830e629563d198a">
            <a:r>
              <a:rPr dirty="0" lang="en-US" noProof="0"/>
              <a:t>Il est ainsi plus facile pour vous de mettre à jour les groupes et les ensembles de groupes au fur et à mesure de l'évolution de votre système.</a:t>
            </a:r>
          </a:p>
        </p:txBody>
      </p:sp>
    </p:spTree>
    <p:extLst>
      <p:ext uri="{BB962C8B-B14F-4D97-AF65-F5344CB8AC3E}">
        <p14:creationId xmlns:p14="http://schemas.microsoft.com/office/powerpoint/2010/main" val="52030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8.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65.xml" Type="http://schemas.openxmlformats.org/officeDocument/2006/relationships/slideLayout"/><Relationship Id="rId1" Target="../tags/tag12.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3.xml" Type="http://schemas.openxmlformats.org/officeDocument/2006/relationships/slideLayout"/><Relationship Id="rId1" Target="../tags/tag4.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4.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2.xml" Type="http://schemas.openxmlformats.org/officeDocument/2006/relationships/slideLayout"/><Relationship Id="rId1" Target="../tags/tag6.xml" Type="http://schemas.openxmlformats.org/officeDocument/2006/relationships/tags"/><Relationship Id="rId6" Target="../media/image25.svg" Type="http://schemas.openxmlformats.org/officeDocument/2006/relationships/image"/><Relationship Id="rId5" Target="../media/image24.pn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4.xml" Type="http://schemas.openxmlformats.org/officeDocument/2006/relationships/slideLayout"/><Relationship Id="rId1" Target="../tags/tag7.xml" Type="http://schemas.openxmlformats.org/officeDocument/2006/relationships/tags"/><Relationship Id="rId4" Target="../media/image2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4.xml" Type="http://schemas.openxmlformats.org/officeDocument/2006/relationships/slideLayout"/><Relationship Id="rId1" Target="../tags/tag10.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56197" y="-4499149"/>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49aacf84806913f81b83b6895d1e4ca">
            <a:r>
              <a:rPr lang="en-US"/>
              <a:t>Création de groupes d'éléments de données et d'ensembles de groupes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472119"/>
            <a:ext cx="5784715" cy="461665"/>
          </a:xfrm>
          <a:prstGeom prst="rect">
            <a:avLst/>
          </a:prstGeom>
          <a:noFill/>
        </p:spPr>
        <p:txBody>
          <a:bodyPr rtlCol="0" wrap="square">
            <a:spAutoFit/>
          </a:bodyPr>
          <a:lstStyle/>
          <a:p txid="e736324e54898d7333a821222eb72212">
            <a:pPr algn="l">
              <a:buClr>
                <a:srgbClr val="008CCF"/>
              </a:buClr>
            </a:pPr>
            <a:r>
              <a:rPr lang="es-ES" sz="2400"/>
              <a:t>Groupes d'éléments de données et ensembles de groupes :</a:t>
            </a:r>
            <a:r>
              <a:rPr lang="es-ES" sz="2400">
                <a:latin typeface="+mj-lt"/>
              </a:rPr>
            </a:r>
            <a:r>
              <a:rPr lang="es-ES" sz="2400"/>
            </a:r>
            <a:r>
              <a:rPr lang="es-ES" sz="2400">
                <a:latin typeface="+mj-lt"/>
              </a:rPr>
            </a:r>
            <a:r>
              <a:rPr lang="es-ES" sz="2400"/>
            </a:r>
          </a:p>
        </p:txBody>
      </p:sp>
      <p:sp>
        <p:nvSpPr>
          <p:cNvPr id="25" name="TextBox 24">
            <a:extLst>
              <a:ext uri="{FF2B5EF4-FFF2-40B4-BE49-F238E27FC236}">
                <a16:creationId xmlns:a16="http://schemas.microsoft.com/office/drawing/2014/main" id="{2205779E-D459-01CE-CE92-AC27182FC428}"/>
              </a:ext>
            </a:extLst>
          </p:cNvPr>
          <p:cNvSpPr txBox="1"/>
          <p:nvPr/>
        </p:nvSpPr>
        <p:spPr>
          <a:xfrm>
            <a:off x="1581150" y="1940035"/>
            <a:ext cx="6850744" cy="910827"/>
          </a:xfrm>
          <a:prstGeom prst="rect">
            <a:avLst/>
          </a:prstGeom>
          <a:noFill/>
        </p:spPr>
        <p:txBody>
          <a:bodyPr rtlCol="0" wrap="square">
            <a:spAutoFit/>
          </a:bodyPr>
          <a:lstStyle/>
          <a:p txid="8d99b8078dc068a9d4bb3b46a1ab498d">
            <a:pPr algn="l" indent="-457200" marL="457200">
              <a:lnSpc>
                <a:spcPts val="3300"/>
              </a:lnSpc>
              <a:buClr>
                <a:srgbClr val="008CCF"/>
              </a:buClr>
              <a:buFont charset="0" panose="020B0604020202020204" pitchFamily="34" typeface="Arial"/>
              <a:buChar char="•"/>
            </a:pPr>
            <a:r>
              <a:rPr lang="es-ES" sz="2400"/>
              <a:t>Aider les utilisateurs à naviguer dans DHIS2 et à trouver des données</a:t>
            </a:r>
          </a:p>
          <a:p txid="b09afaf52537c9cf56e31ed70ffe05d7">
            <a:pPr algn="l" indent="-457200" marL="457200">
              <a:lnSpc>
                <a:spcPts val="3300"/>
              </a:lnSpc>
              <a:buClr>
                <a:srgbClr val="008CCF"/>
              </a:buClr>
              <a:buFont charset="0" panose="020B0604020202020204" pitchFamily="34" typeface="Arial"/>
              <a:buChar char="•"/>
            </a:pPr>
            <a:r>
              <a:rPr lang="es-ES" sz="2400"/>
              <a:t>Soutenir l'analyse des données</a:t>
            </a:r>
          </a:p>
        </p:txBody>
      </p:sp>
      <p:sp>
        <p:nvSpPr>
          <p:cNvPr id="6" name="TextBox 5">
            <a:extLst>
              <a:ext uri="{FF2B5EF4-FFF2-40B4-BE49-F238E27FC236}">
                <a16:creationId xmlns:a16="http://schemas.microsoft.com/office/drawing/2014/main" id="{7E5A0EDB-85B7-7153-89BF-875F25B73227}"/>
              </a:ext>
            </a:extLst>
          </p:cNvPr>
          <p:cNvSpPr txBox="1"/>
          <p:nvPr/>
        </p:nvSpPr>
        <p:spPr>
          <a:xfrm>
            <a:off x="1413753" y="3013987"/>
            <a:ext cx="5784715" cy="461665"/>
          </a:xfrm>
          <a:prstGeom prst="rect">
            <a:avLst/>
          </a:prstGeom>
          <a:noFill/>
        </p:spPr>
        <p:txBody>
          <a:bodyPr rtlCol="0" wrap="square">
            <a:spAutoFit/>
          </a:bodyPr>
          <a:lstStyle/>
          <a:p txid="9b3ce0d06b82ac71aaa5c9f853ce6e6d">
            <a:pPr algn="l">
              <a:buClr>
                <a:srgbClr val="008CCF"/>
              </a:buClr>
            </a:pPr>
            <a:r>
              <a:rPr lang="es-ES" sz="2400"/>
              <a:t>Groupes d'éléments de données :</a:t>
            </a:r>
          </a:p>
        </p:txBody>
      </p:sp>
      <p:sp>
        <p:nvSpPr>
          <p:cNvPr id="7" name="TextBox 6">
            <a:extLst>
              <a:ext uri="{FF2B5EF4-FFF2-40B4-BE49-F238E27FC236}">
                <a16:creationId xmlns:a16="http://schemas.microsoft.com/office/drawing/2014/main" id="{5A533CCD-1FCE-A29A-BC33-5158D5CFD5AE}"/>
              </a:ext>
            </a:extLst>
          </p:cNvPr>
          <p:cNvSpPr txBox="1"/>
          <p:nvPr/>
        </p:nvSpPr>
        <p:spPr>
          <a:xfrm>
            <a:off x="1581150" y="3495497"/>
            <a:ext cx="6850744" cy="910827"/>
          </a:xfrm>
          <a:prstGeom prst="rect">
            <a:avLst/>
          </a:prstGeom>
          <a:noFill/>
        </p:spPr>
        <p:txBody>
          <a:bodyPr rtlCol="0" wrap="square">
            <a:spAutoFit/>
          </a:bodyPr>
          <a:lstStyle/>
          <a:p txid="245e54d2ea08ec154c5af05c62edfec2">
            <a:pPr algn="l" indent="-457200" marL="457200">
              <a:lnSpc>
                <a:spcPts val="3300"/>
              </a:lnSpc>
              <a:buClr>
                <a:srgbClr val="008CCF"/>
              </a:buClr>
              <a:buFont charset="0" panose="020B0604020202020204" pitchFamily="34" typeface="Arial"/>
              <a:buChar char="•"/>
            </a:pPr>
            <a:r>
              <a:rPr lang="es-ES" sz="2400"/>
              <a:t>Regrouper les éléments de données qui partagent le même sujet</a:t>
            </a:r>
            <a:r>
              <a:rPr lang="es-ES" sz="2400">
                <a:latin typeface="+mj-lt"/>
              </a:rPr>
            </a:r>
            <a:r>
              <a:rPr lang="es-ES" sz="2400"/>
            </a:r>
          </a:p>
        </p:txBody>
      </p:sp>
      <p:sp>
        <p:nvSpPr>
          <p:cNvPr id="8" name="TextBox 7">
            <a:extLst>
              <a:ext uri="{FF2B5EF4-FFF2-40B4-BE49-F238E27FC236}">
                <a16:creationId xmlns:a16="http://schemas.microsoft.com/office/drawing/2014/main" id="{4566BEFB-FDC9-0690-8E99-0A4C12D5BF19}"/>
              </a:ext>
            </a:extLst>
          </p:cNvPr>
          <p:cNvSpPr txBox="1"/>
          <p:nvPr/>
        </p:nvSpPr>
        <p:spPr>
          <a:xfrm>
            <a:off x="1413753" y="4439950"/>
            <a:ext cx="5784715" cy="461665"/>
          </a:xfrm>
          <a:prstGeom prst="rect">
            <a:avLst/>
          </a:prstGeom>
          <a:noFill/>
        </p:spPr>
        <p:txBody>
          <a:bodyPr rtlCol="0" wrap="square">
            <a:spAutoFit/>
          </a:bodyPr>
          <a:lstStyle/>
          <a:p txid="9e72c690785a282ecbe6c8a23046cb71">
            <a:pPr algn="l">
              <a:buClr>
                <a:srgbClr val="008CCF"/>
              </a:buClr>
            </a:pPr>
            <a:r>
              <a:rPr lang="es-ES" sz="2400"/>
              <a:t>Ensembles de groupes d'éléments de données :</a:t>
            </a:r>
          </a:p>
        </p:txBody>
      </p:sp>
      <p:sp>
        <p:nvSpPr>
          <p:cNvPr id="9" name="TextBox 8">
            <a:extLst>
              <a:ext uri="{FF2B5EF4-FFF2-40B4-BE49-F238E27FC236}">
                <a16:creationId xmlns:a16="http://schemas.microsoft.com/office/drawing/2014/main" id="{34FD5591-36A2-3A3F-503C-DA1455EEB758}"/>
              </a:ext>
            </a:extLst>
          </p:cNvPr>
          <p:cNvSpPr txBox="1"/>
          <p:nvPr/>
        </p:nvSpPr>
        <p:spPr>
          <a:xfrm>
            <a:off x="1581150" y="4924217"/>
            <a:ext cx="6850744" cy="910827"/>
          </a:xfrm>
          <a:prstGeom prst="rect">
            <a:avLst/>
          </a:prstGeom>
          <a:noFill/>
        </p:spPr>
        <p:txBody>
          <a:bodyPr rtlCol="0" wrap="square">
            <a:spAutoFit/>
          </a:bodyPr>
          <a:lstStyle/>
          <a:p txid="d3eefe7d010eb2238baeca4ce806ecc9">
            <a:pPr algn="l" indent="-457200" marL="457200">
              <a:lnSpc>
                <a:spcPts val="3300"/>
              </a:lnSpc>
              <a:buClr>
                <a:srgbClr val="008CCF"/>
              </a:buClr>
              <a:buFont charset="0" panose="020B0604020202020204" pitchFamily="34" typeface="Arial"/>
              <a:buChar char="•"/>
            </a:pPr>
            <a:r>
              <a:rPr lang="es-ES" sz="2400"/>
              <a:t>Regrouper les groupes d'éléments de données qui partagent une même thématique</a:t>
            </a:r>
            <a:r>
              <a:rPr lang="es-ES" sz="2400">
                <a:latin typeface="+mj-lt"/>
              </a:rPr>
            </a:r>
            <a:r>
              <a:rPr lang="es-ES" sz="2400"/>
            </a:r>
          </a:p>
        </p:txBody>
      </p:sp>
      <p:sp>
        <p:nvSpPr>
          <p:cNvPr id="4" name="Right Brace 3">
            <a:extLst>
              <a:ext uri="{FF2B5EF4-FFF2-40B4-BE49-F238E27FC236}">
                <a16:creationId xmlns:a16="http://schemas.microsoft.com/office/drawing/2014/main" id="{7B416D59-0A9B-AB73-C055-A3B76343DBFF}"/>
              </a:ext>
            </a:extLst>
          </p:cNvPr>
          <p:cNvSpPr/>
          <p:nvPr/>
        </p:nvSpPr>
        <p:spPr>
          <a:xfrm>
            <a:off x="8254094" y="3153687"/>
            <a:ext cx="355600" cy="2916913"/>
          </a:xfrm>
          <a:prstGeom prst="rightBrace">
            <a:avLst>
              <a:gd fmla="val 118860" name="adj1"/>
              <a:gd fmla="val 50000" name="adj2"/>
            </a:avLst>
          </a:prstGeom>
          <a:ln cap="rnd" w="349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26" name="TextBox 25">
            <a:extLst>
              <a:ext uri="{FF2B5EF4-FFF2-40B4-BE49-F238E27FC236}">
                <a16:creationId xmlns:a16="http://schemas.microsoft.com/office/drawing/2014/main" id="{927BFB70-D522-1B63-8CA9-4BFBC98547FA}"/>
              </a:ext>
            </a:extLst>
          </p:cNvPr>
          <p:cNvSpPr txBox="1"/>
          <p:nvPr/>
        </p:nvSpPr>
        <p:spPr>
          <a:xfrm>
            <a:off x="8735338" y="4292103"/>
            <a:ext cx="3103323"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0a30900718c28720f6e235297e50ede">
            <a:r>
              <a:rPr lang="es-ES"/>
              <a:t>Application Maintenance </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3384" p14:dur="2000" spd="slow"/>
    </mc:Choice>
    <mc:Fallback xmlns="">
      <p:transition advTm="333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xEl>
                                              <p:pRg end="0" st="0"/>
                                            </p:txEl>
                                          </p:spTgt>
                                        </p:tgtEl>
                                        <p:attrNameLst>
                                          <p:attrName>style.visibility</p:attrName>
                                        </p:attrNameLst>
                                      </p:cBhvr>
                                      <p:to>
                                        <p:strVal val="visible"/>
                                      </p:to>
                                    </p:set>
                                    <p:animEffect filter="fade" transition="in">
                                      <p:cBhvr>
                                        <p:cTn dur="500" id="27"/>
                                        <p:tgtEl>
                                          <p:spTgt spid="7">
                                            <p:txEl>
                                              <p:pRg end="0" st="0"/>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9">
                                            <p:txEl>
                                              <p:pRg end="0" st="0"/>
                                            </p:txEl>
                                          </p:spTgt>
                                        </p:tgtEl>
                                        <p:attrNameLst>
                                          <p:attrName>style.visibility</p:attrName>
                                        </p:attrNameLst>
                                      </p:cBhvr>
                                      <p:to>
                                        <p:strVal val="visible"/>
                                      </p:to>
                                    </p:set>
                                    <p:animEffect filter="fade" transition="in">
                                      <p:cBhvr>
                                        <p:cTn dur="500" id="37"/>
                                        <p:tgtEl>
                                          <p:spTgt spid="9">
                                            <p:txEl>
                                              <p:pRg end="0" st="0"/>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22" presetSubtype="8">
                                  <p:stCondLst>
                                    <p:cond delay="0"/>
                                  </p:stCondLst>
                                  <p:childTnLst>
                                    <p:set>
                                      <p:cBhvr>
                                        <p:cTn dur="1" fill="hold" id="41">
                                          <p:stCondLst>
                                            <p:cond delay="0"/>
                                          </p:stCondLst>
                                        </p:cTn>
                                        <p:tgtEl>
                                          <p:spTgt spid="4"/>
                                        </p:tgtEl>
                                        <p:attrNameLst>
                                          <p:attrName>style.visibility</p:attrName>
                                        </p:attrNameLst>
                                      </p:cBhvr>
                                      <p:to>
                                        <p:strVal val="visible"/>
                                      </p:to>
                                    </p:set>
                                    <p:animEffect filter="wipe(left)" transition="in">
                                      <p:cBhvr>
                                        <p:cTn dur="500" id="42"/>
                                        <p:tgtEl>
                                          <p:spTgt spid="4"/>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6"/>
                                        </p:tgtEl>
                                        <p:attrNameLst>
                                          <p:attrName>style.visibility</p:attrName>
                                        </p:attrNameLst>
                                      </p:cBhvr>
                                      <p:to>
                                        <p:strVal val="visible"/>
                                      </p:to>
                                    </p:set>
                                    <p:animEffect filter="fade" transition="in">
                                      <p:cBhvr>
                                        <p:cTn dur="500" id="47"/>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grpId="0" spid="6"/>
      <p:bldP build="p" grpId="0" spid="7" uiExpand="1"/>
      <p:bldP grpId="0" spid="8"/>
      <p:bldP build="p" grpId="0" spid="9" uiExpand="1"/>
      <p:bldP animBg="1" grpId="0" spid="4"/>
      <p:bldP animBg="1" grpId="0" spid="26"/>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374AEBC-9853-C73F-98E0-F8F5DB3967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
        <p:nvSpPr>
          <p:cNvPr id="9" name="TextBox 8">
            <a:extLst>
              <a:ext uri="{FF2B5EF4-FFF2-40B4-BE49-F238E27FC236}">
                <a16:creationId xmlns:a16="http://schemas.microsoft.com/office/drawing/2014/main" id="{7688D78A-FDF0-9AB1-C35E-2833F46B2483}"/>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sp>
        <p:nvSpPr>
          <p:cNvPr id="3" name="Title 2">
            <a:extLst>
              <a:ext uri="{FF2B5EF4-FFF2-40B4-BE49-F238E27FC236}">
                <a16:creationId xmlns:a16="http://schemas.microsoft.com/office/drawing/2014/main" id="{D5491DDE-DF9D-2486-FE20-1E6B57364B62}"/>
              </a:ext>
            </a:extLst>
          </p:cNvPr>
          <p:cNvSpPr>
            <a:spLocks noGrp="1"/>
          </p:cNvSpPr>
          <p:nvPr>
            <p:ph type="title"/>
          </p:nvPr>
        </p:nvSpPr>
        <p:spPr/>
        <p:txBody>
          <a:bodyPr/>
          <a:lstStyle/>
          <a:p txid="13c9d5a7b0102e8ea22d81967a791e80">
            <a:r>
              <a:rPr lang="es-ES"/>
              <a:t>Dans cette vidéo, vous allez voir…</a:t>
            </a:r>
          </a:p>
        </p:txBody>
      </p:sp>
      <p:sp>
        <p:nvSpPr>
          <p:cNvPr id="11" name="TextBox 10">
            <a:extLst>
              <a:ext uri="{FF2B5EF4-FFF2-40B4-BE49-F238E27FC236}">
                <a16:creationId xmlns:a16="http://schemas.microsoft.com/office/drawing/2014/main" id="{B5430AAE-1724-777A-EA27-68186DE4126B}"/>
              </a:ext>
            </a:extLst>
          </p:cNvPr>
          <p:cNvSpPr txBox="1"/>
          <p:nvPr/>
        </p:nvSpPr>
        <p:spPr>
          <a:xfrm>
            <a:off x="6220457" y="2535728"/>
            <a:ext cx="5157979" cy="1693733"/>
          </a:xfrm>
          <a:prstGeom prst="rect">
            <a:avLst/>
          </a:prstGeom>
          <a:noFill/>
        </p:spPr>
        <p:txBody>
          <a:bodyPr rtlCol="0" wrap="square">
            <a:spAutoFit/>
          </a:bodyPr>
          <a:lstStyle/>
          <a:p txid="60401dcaf62cc72f62cb10f084bc0cb2">
            <a:pPr>
              <a:lnSpc>
                <a:spcPct val="150000"/>
              </a:lnSpc>
              <a:buClr>
                <a:srgbClr val="008CCF"/>
              </a:buClr>
            </a:pPr>
            <a:r>
              <a:rPr lang="es-ES" sz="2400"/>
              <a:t>Comment créer :</a:t>
            </a:r>
          </a:p>
          <a:p txid="e9add281a12be4d34caa7db22b69cf8b">
            <a:pPr indent="-342900" marL="342900">
              <a:lnSpc>
                <a:spcPct val="150000"/>
              </a:lnSpc>
              <a:buClr>
                <a:srgbClr val="008CCF"/>
              </a:buClr>
              <a:buFont charset="0" panose="020B0604020202020204" pitchFamily="34" typeface="Arial"/>
              <a:buChar char="•"/>
            </a:pPr>
            <a:r>
              <a:rPr lang="es-ES" sz="2400"/>
              <a:t>Des groupes d'éléments de données</a:t>
            </a:r>
          </a:p>
          <a:p txid="de214859f4bcb2574f4e0e708b14edbb">
            <a:pPr indent="-342900" marL="342900">
              <a:lnSpc>
                <a:spcPct val="150000"/>
              </a:lnSpc>
              <a:buClr>
                <a:srgbClr val="008CCF"/>
              </a:buClr>
              <a:buFont charset="0" panose="020B0604020202020204" pitchFamily="34" typeface="Arial"/>
              <a:buChar char="•"/>
            </a:pPr>
            <a:r>
              <a:rPr lang="es-ES" sz="2400"/>
              <a:t>Des ensembles de groupes d'éléments de données</a:t>
            </a:r>
          </a:p>
        </p:txBody>
      </p:sp>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11136" p14:dur="2000" spd="slow"/>
    </mc:Choice>
    <mc:Fallback xmlns="">
      <p:transition advTm="11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ppt_x"/>
                                          </p:val>
                                        </p:tav>
                                        <p:tav tm="100000">
                                          <p:val>
                                            <p:strVal val="#ppt_x"/>
                                          </p:val>
                                        </p:tav>
                                      </p:tavLst>
                                    </p:anim>
                                    <p:anim calcmode="lin" valueType="num">
                                      <p:cBhvr additive="base">
                                        <p:cTn dur="500" fill="hold" id="8"/>
                                        <p:tgtEl>
                                          <p:spTgt spid="8"/>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9"/>
                                        </p:tgtEl>
                                        <p:attrNameLst>
                                          <p:attrName>style.visibility</p:attrName>
                                        </p:attrNameLst>
                                      </p:cBhvr>
                                      <p:to>
                                        <p:strVal val="visible"/>
                                      </p:to>
                                    </p:set>
                                    <p:anim calcmode="lin" valueType="num">
                                      <p:cBhvr additive="base">
                                        <p:cTn dur="500" fill="hold" id="11"/>
                                        <p:tgtEl>
                                          <p:spTgt spid="9"/>
                                        </p:tgtEl>
                                        <p:attrNameLst>
                                          <p:attrName>ppt_x</p:attrName>
                                        </p:attrNameLst>
                                      </p:cBhvr>
                                      <p:tavLst>
                                        <p:tav tm="0">
                                          <p:val>
                                            <p:strVal val="#ppt_x"/>
                                          </p:val>
                                        </p:tav>
                                        <p:tav tm="100000">
                                          <p:val>
                                            <p:strVal val="#ppt_x"/>
                                          </p:val>
                                        </p:tav>
                                      </p:tavLst>
                                    </p:anim>
                                    <p:anim calcmode="lin" valueType="num">
                                      <p:cBhvr additive="base">
                                        <p:cTn dur="500" fill="hold" id="12"/>
                                        <p:tgtEl>
                                          <p:spTgt spid="9"/>
                                        </p:tgtEl>
                                        <p:attrNameLst>
                                          <p:attrName>ppt_y</p:attrName>
                                        </p:attrNameLst>
                                      </p:cBhvr>
                                      <p:tavLst>
                                        <p:tav tm="0">
                                          <p:val>
                                            <p:strVal val="1+#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
                                            <p:txEl>
                                              <p:pRg end="0" st="0"/>
                                            </p:txEl>
                                          </p:spTgt>
                                        </p:tgtEl>
                                        <p:attrNameLst>
                                          <p:attrName>style.visibility</p:attrName>
                                        </p:attrNameLst>
                                      </p:cBhvr>
                                      <p:to>
                                        <p:strVal val="visible"/>
                                      </p:to>
                                    </p:set>
                                    <p:animEffect filter="fade" transition="in">
                                      <p:cBhvr>
                                        <p:cTn dur="500" id="17"/>
                                        <p:tgtEl>
                                          <p:spTgt spid="11">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xEl>
                                              <p:pRg end="1" st="1"/>
                                            </p:txEl>
                                          </p:spTgt>
                                        </p:tgtEl>
                                        <p:attrNameLst>
                                          <p:attrName>style.visibility</p:attrName>
                                        </p:attrNameLst>
                                      </p:cBhvr>
                                      <p:to>
                                        <p:strVal val="visible"/>
                                      </p:to>
                                    </p:set>
                                    <p:animEffect filter="fade" transition="in">
                                      <p:cBhvr>
                                        <p:cTn dur="500" id="22"/>
                                        <p:tgtEl>
                                          <p:spTgt spid="11">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
                                            <p:txEl>
                                              <p:pRg end="2" st="2"/>
                                            </p:txEl>
                                          </p:spTgt>
                                        </p:tgtEl>
                                        <p:attrNameLst>
                                          <p:attrName>style.visibility</p:attrName>
                                        </p:attrNameLst>
                                      </p:cBhvr>
                                      <p:to>
                                        <p:strVal val="visible"/>
                                      </p:to>
                                    </p:set>
                                    <p:animEffect filter="fade" transition="in">
                                      <p:cBhvr>
                                        <p:cTn dur="500" id="27"/>
                                        <p:tgtEl>
                                          <p:spTgt spid="11">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build="p" grpId="0" spid="11"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4c9a289bdc17be1018e149289869e8db">
            <a:r>
              <a:rPr lang="es-ES"/>
              <a:t>Pourquoi regrouper donc les éléments de données ?</a:t>
            </a:r>
          </a:p>
        </p:txBody>
      </p:sp>
      <p:pic>
        <p:nvPicPr>
          <p:cNvPr id="8" name="!!bl1">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8835" y="1894967"/>
            <a:ext cx="1874082" cy="999034"/>
          </a:xfrm>
          <a:prstGeom prst="rect">
            <a:avLst/>
          </a:prstGeom>
        </p:spPr>
      </p:pic>
      <p:pic>
        <p:nvPicPr>
          <p:cNvPr id="6" name="!!bl2">
            <a:extLst>
              <a:ext uri="{FF2B5EF4-FFF2-40B4-BE49-F238E27FC236}">
                <a16:creationId xmlns:a16="http://schemas.microsoft.com/office/drawing/2014/main" id="{69EA0115-DE1B-5269-9E24-B9FE55436F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8835" y="3022976"/>
            <a:ext cx="1874082" cy="999034"/>
          </a:xfrm>
          <a:prstGeom prst="rect">
            <a:avLst/>
          </a:prstGeom>
        </p:spPr>
      </p:pic>
      <p:pic>
        <p:nvPicPr>
          <p:cNvPr id="9" name="!!bl3">
            <a:extLst>
              <a:ext uri="{FF2B5EF4-FFF2-40B4-BE49-F238E27FC236}">
                <a16:creationId xmlns:a16="http://schemas.microsoft.com/office/drawing/2014/main" id="{644F0467-3F07-6B35-7FB2-04A9FCA1F1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8834" y="4150986"/>
            <a:ext cx="1874082" cy="999034"/>
          </a:xfrm>
          <a:prstGeom prst="rect">
            <a:avLst/>
          </a:prstGeom>
        </p:spPr>
      </p:pic>
      <p:grpSp>
        <p:nvGrpSpPr>
          <p:cNvPr id="43" name="!!org1">
            <a:extLst>
              <a:ext uri="{FF2B5EF4-FFF2-40B4-BE49-F238E27FC236}">
                <a16:creationId xmlns:a16="http://schemas.microsoft.com/office/drawing/2014/main" id="{535FAADE-8C43-C33B-D76B-DDD69A036932}"/>
              </a:ext>
            </a:extLst>
          </p:cNvPr>
          <p:cNvGrpSpPr/>
          <p:nvPr/>
        </p:nvGrpSpPr>
        <p:grpSpPr>
          <a:xfrm>
            <a:off x="2839148" y="1895492"/>
            <a:ext cx="1873014" cy="998509"/>
            <a:chOff x="7485269" y="3333178"/>
            <a:chExt cx="1034675" cy="551588"/>
          </a:xfrm>
        </p:grpSpPr>
        <p:grpSp>
          <p:nvGrpSpPr>
            <p:cNvPr id="4" name="Graphic 9">
              <a:extLst>
                <a:ext uri="{FF2B5EF4-FFF2-40B4-BE49-F238E27FC236}">
                  <a16:creationId xmlns:a16="http://schemas.microsoft.com/office/drawing/2014/main" id="{F8E8092C-C83F-08F1-E9B1-E7DA4A8754A7}"/>
                </a:ext>
              </a:extLst>
            </p:cNvPr>
            <p:cNvGrpSpPr/>
            <p:nvPr/>
          </p:nvGrpSpPr>
          <p:grpSpPr>
            <a:xfrm>
              <a:off x="7485269" y="3333178"/>
              <a:ext cx="1034675" cy="551588"/>
              <a:chOff x="7485269" y="3333178"/>
              <a:chExt cx="1034675" cy="551588"/>
            </a:xfrm>
          </p:grpSpPr>
          <p:sp>
            <p:nvSpPr>
              <p:cNvPr id="13" name="Freeform: Shape 12">
                <a:extLst>
                  <a:ext uri="{FF2B5EF4-FFF2-40B4-BE49-F238E27FC236}">
                    <a16:creationId xmlns:a16="http://schemas.microsoft.com/office/drawing/2014/main" id="{EAED372D-1213-E368-26DD-3D9B33CCC757}"/>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5F0707E6-06E5-D697-5FC2-0F95324E0F57}"/>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A6477525-1830-A448-BB5C-E7BB989D70AB}"/>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16" name="Graphic 9">
              <a:extLst>
                <a:ext uri="{FF2B5EF4-FFF2-40B4-BE49-F238E27FC236}">
                  <a16:creationId xmlns:a16="http://schemas.microsoft.com/office/drawing/2014/main" id="{8C27B62B-455B-16D6-BCC8-42C2EC1AD524}"/>
                </a:ext>
              </a:extLst>
            </p:cNvPr>
            <p:cNvGrpSpPr/>
            <p:nvPr/>
          </p:nvGrpSpPr>
          <p:grpSpPr>
            <a:xfrm>
              <a:off x="7691729" y="3447623"/>
              <a:ext cx="322697" cy="322697"/>
              <a:chOff x="7691729" y="3447623"/>
              <a:chExt cx="322697" cy="322697"/>
            </a:xfrm>
          </p:grpSpPr>
          <p:sp>
            <p:nvSpPr>
              <p:cNvPr id="17" name="Freeform: Shape 16">
                <a:extLst>
                  <a:ext uri="{FF2B5EF4-FFF2-40B4-BE49-F238E27FC236}">
                    <a16:creationId xmlns:a16="http://schemas.microsoft.com/office/drawing/2014/main" id="{D06AFF47-3000-8D12-38A3-6653DAC21498}"/>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ADE31AE-CCC3-6F52-9F52-D6BD04B634AA}"/>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0098CCD2-4C53-A5AD-9D3B-B86F352DD231}"/>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FB0A95E0-4C84-9D2E-E6FD-934A16E8114D}"/>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42" name="!!org2">
            <a:extLst>
              <a:ext uri="{FF2B5EF4-FFF2-40B4-BE49-F238E27FC236}">
                <a16:creationId xmlns:a16="http://schemas.microsoft.com/office/drawing/2014/main" id="{7B46F6D6-44F1-1A8F-5CD1-B02C95A61BF3}"/>
              </a:ext>
            </a:extLst>
          </p:cNvPr>
          <p:cNvGrpSpPr/>
          <p:nvPr/>
        </p:nvGrpSpPr>
        <p:grpSpPr>
          <a:xfrm>
            <a:off x="2839148" y="3023501"/>
            <a:ext cx="1873014" cy="998509"/>
            <a:chOff x="7485269" y="3980878"/>
            <a:chExt cx="1034675" cy="551588"/>
          </a:xfrm>
        </p:grpSpPr>
        <p:grpSp>
          <p:nvGrpSpPr>
            <p:cNvPr id="22" name="Graphic 10">
              <a:extLst>
                <a:ext uri="{FF2B5EF4-FFF2-40B4-BE49-F238E27FC236}">
                  <a16:creationId xmlns:a16="http://schemas.microsoft.com/office/drawing/2014/main" id="{190BC6D5-3FEA-7C58-B45E-4B9B8838CCA8}"/>
                </a:ext>
              </a:extLst>
            </p:cNvPr>
            <p:cNvGrpSpPr/>
            <p:nvPr/>
          </p:nvGrpSpPr>
          <p:grpSpPr>
            <a:xfrm>
              <a:off x="7485269" y="3980878"/>
              <a:ext cx="1034675" cy="551588"/>
              <a:chOff x="7485269" y="3980878"/>
              <a:chExt cx="1034675" cy="551588"/>
            </a:xfrm>
          </p:grpSpPr>
          <p:sp>
            <p:nvSpPr>
              <p:cNvPr id="23" name="Freeform: Shape 22">
                <a:extLst>
                  <a:ext uri="{FF2B5EF4-FFF2-40B4-BE49-F238E27FC236}">
                    <a16:creationId xmlns:a16="http://schemas.microsoft.com/office/drawing/2014/main" id="{3E82108D-5E81-6954-5116-82F9C0060A8F}"/>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B6017B82-5340-CB8D-F884-7D7C4450F201}"/>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25" name="Freeform: Shape 24">
                <a:extLst>
                  <a:ext uri="{FF2B5EF4-FFF2-40B4-BE49-F238E27FC236}">
                    <a16:creationId xmlns:a16="http://schemas.microsoft.com/office/drawing/2014/main" id="{42005681-037B-C525-6A17-123011A0B4B5}"/>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26" name="Graphic 10">
              <a:extLst>
                <a:ext uri="{FF2B5EF4-FFF2-40B4-BE49-F238E27FC236}">
                  <a16:creationId xmlns:a16="http://schemas.microsoft.com/office/drawing/2014/main" id="{E291AE7B-2B5B-279D-CE12-DB804F1FF6D0}"/>
                </a:ext>
              </a:extLst>
            </p:cNvPr>
            <p:cNvGrpSpPr/>
            <p:nvPr/>
          </p:nvGrpSpPr>
          <p:grpSpPr>
            <a:xfrm>
              <a:off x="7691729" y="4095323"/>
              <a:ext cx="322697" cy="322697"/>
              <a:chOff x="7691729" y="4095323"/>
              <a:chExt cx="322697" cy="322697"/>
            </a:xfrm>
          </p:grpSpPr>
          <p:sp>
            <p:nvSpPr>
              <p:cNvPr id="27" name="Freeform: Shape 26">
                <a:extLst>
                  <a:ext uri="{FF2B5EF4-FFF2-40B4-BE49-F238E27FC236}">
                    <a16:creationId xmlns:a16="http://schemas.microsoft.com/office/drawing/2014/main" id="{CB15A533-1A96-8751-969F-C812B48E34DD}"/>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3C87F438-CDE8-ABD2-C282-D342ECE210F1}"/>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65778988-1A39-BCD9-E3CA-504301BBA77F}"/>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01B18062-7E8E-9FF0-6A77-1F61188BE5B2}"/>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41" name="!!org3">
            <a:extLst>
              <a:ext uri="{FF2B5EF4-FFF2-40B4-BE49-F238E27FC236}">
                <a16:creationId xmlns:a16="http://schemas.microsoft.com/office/drawing/2014/main" id="{4D31BAC7-AF65-067E-78FA-13A52F273741}"/>
              </a:ext>
            </a:extLst>
          </p:cNvPr>
          <p:cNvGrpSpPr/>
          <p:nvPr/>
        </p:nvGrpSpPr>
        <p:grpSpPr>
          <a:xfrm>
            <a:off x="2839147" y="4151511"/>
            <a:ext cx="1873014" cy="998509"/>
            <a:chOff x="7485268" y="4628578"/>
            <a:chExt cx="1034675" cy="551588"/>
          </a:xfrm>
        </p:grpSpPr>
        <p:grpSp>
          <p:nvGrpSpPr>
            <p:cNvPr id="32" name="Graphic 11">
              <a:extLst>
                <a:ext uri="{FF2B5EF4-FFF2-40B4-BE49-F238E27FC236}">
                  <a16:creationId xmlns:a16="http://schemas.microsoft.com/office/drawing/2014/main" id="{E28D8083-3991-E499-B0A1-C4F5954FF187}"/>
                </a:ext>
              </a:extLst>
            </p:cNvPr>
            <p:cNvGrpSpPr/>
            <p:nvPr/>
          </p:nvGrpSpPr>
          <p:grpSpPr>
            <a:xfrm>
              <a:off x="7485268" y="4628578"/>
              <a:ext cx="1034675" cy="551588"/>
              <a:chOff x="7485268" y="4628578"/>
              <a:chExt cx="1034675" cy="551588"/>
            </a:xfrm>
          </p:grpSpPr>
          <p:sp>
            <p:nvSpPr>
              <p:cNvPr id="33" name="Freeform: Shape 32">
                <a:extLst>
                  <a:ext uri="{FF2B5EF4-FFF2-40B4-BE49-F238E27FC236}">
                    <a16:creationId xmlns:a16="http://schemas.microsoft.com/office/drawing/2014/main" id="{E9BC4065-A180-EEA1-D07D-8D52E08B3EF2}"/>
                  </a:ext>
                </a:extLst>
              </p:cNvPr>
              <p:cNvSpPr/>
              <p:nvPr/>
            </p:nvSpPr>
            <p:spPr>
              <a:xfrm>
                <a:off x="8198748" y="48193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CE8BA8A1-67D2-0D0E-468D-25B82C4CB201}"/>
                  </a:ext>
                </a:extLst>
              </p:cNvPr>
              <p:cNvSpPr/>
              <p:nvPr/>
            </p:nvSpPr>
            <p:spPr>
              <a:xfrm>
                <a:off x="8200878" y="48676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5474030B-1AA1-DBCA-F824-FF25232DACF2}"/>
                  </a:ext>
                </a:extLst>
              </p:cNvPr>
              <p:cNvSpPr/>
              <p:nvPr/>
            </p:nvSpPr>
            <p:spPr>
              <a:xfrm>
                <a:off x="7485268" y="46285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36" name="Graphic 11">
              <a:extLst>
                <a:ext uri="{FF2B5EF4-FFF2-40B4-BE49-F238E27FC236}">
                  <a16:creationId xmlns:a16="http://schemas.microsoft.com/office/drawing/2014/main" id="{90314D20-E461-3C4A-A5C2-9034018BF38E}"/>
                </a:ext>
              </a:extLst>
            </p:cNvPr>
            <p:cNvGrpSpPr/>
            <p:nvPr/>
          </p:nvGrpSpPr>
          <p:grpSpPr>
            <a:xfrm>
              <a:off x="7691728" y="4743023"/>
              <a:ext cx="322697" cy="322697"/>
              <a:chOff x="7691728" y="4743023"/>
              <a:chExt cx="322697" cy="322697"/>
            </a:xfrm>
          </p:grpSpPr>
          <p:sp>
            <p:nvSpPr>
              <p:cNvPr id="37" name="Freeform: Shape 36">
                <a:extLst>
                  <a:ext uri="{FF2B5EF4-FFF2-40B4-BE49-F238E27FC236}">
                    <a16:creationId xmlns:a16="http://schemas.microsoft.com/office/drawing/2014/main" id="{FBE94825-059F-349A-BCA1-F2698A217085}"/>
                  </a:ext>
                </a:extLst>
              </p:cNvPr>
              <p:cNvSpPr/>
              <p:nvPr/>
            </p:nvSpPr>
            <p:spPr>
              <a:xfrm>
                <a:off x="7691728" y="47430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271BB373-95E2-AD59-7BF5-F33B0B37B0D4}"/>
                  </a:ext>
                </a:extLst>
              </p:cNvPr>
              <p:cNvSpPr/>
              <p:nvPr/>
            </p:nvSpPr>
            <p:spPr>
              <a:xfrm>
                <a:off x="7831344" y="48535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2B3BBD60-6911-2AC9-348F-F02E32E7D0B0}"/>
                  </a:ext>
                </a:extLst>
              </p:cNvPr>
              <p:cNvSpPr/>
              <p:nvPr/>
            </p:nvSpPr>
            <p:spPr>
              <a:xfrm>
                <a:off x="7852418" y="48049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C051649-6114-EE52-2600-D1F098F43963}"/>
                  </a:ext>
                </a:extLst>
              </p:cNvPr>
              <p:cNvSpPr/>
              <p:nvPr/>
            </p:nvSpPr>
            <p:spPr>
              <a:xfrm>
                <a:off x="7831344" y="50027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44" name="!!cel1">
            <a:extLst>
              <a:ext uri="{FF2B5EF4-FFF2-40B4-BE49-F238E27FC236}">
                <a16:creationId xmlns:a16="http://schemas.microsoft.com/office/drawing/2014/main" id="{3651EE97-B065-1F7B-3836-0E46DA5F2F13}"/>
              </a:ext>
            </a:extLst>
          </p:cNvPr>
          <p:cNvGrpSpPr/>
          <p:nvPr/>
        </p:nvGrpSpPr>
        <p:grpSpPr>
          <a:xfrm>
            <a:off x="8087783" y="1894967"/>
            <a:ext cx="1873014" cy="998509"/>
            <a:chOff x="7485269" y="3333178"/>
            <a:chExt cx="1034675" cy="551588"/>
          </a:xfrm>
        </p:grpSpPr>
        <p:grpSp>
          <p:nvGrpSpPr>
            <p:cNvPr id="45" name="Graphic 9">
              <a:extLst>
                <a:ext uri="{FF2B5EF4-FFF2-40B4-BE49-F238E27FC236}">
                  <a16:creationId xmlns:a16="http://schemas.microsoft.com/office/drawing/2014/main" id="{388890E9-1823-6072-9D78-D3CA45CFDC0E}"/>
                </a:ext>
              </a:extLst>
            </p:cNvPr>
            <p:cNvGrpSpPr/>
            <p:nvPr/>
          </p:nvGrpSpPr>
          <p:grpSpPr>
            <a:xfrm>
              <a:off x="7485269" y="3333178"/>
              <a:ext cx="1034675" cy="551588"/>
              <a:chOff x="7485269" y="3333178"/>
              <a:chExt cx="1034675" cy="551588"/>
            </a:xfrm>
          </p:grpSpPr>
          <p:sp>
            <p:nvSpPr>
              <p:cNvPr id="51" name="Freeform: Shape 50">
                <a:extLst>
                  <a:ext uri="{FF2B5EF4-FFF2-40B4-BE49-F238E27FC236}">
                    <a16:creationId xmlns:a16="http://schemas.microsoft.com/office/drawing/2014/main" id="{37DD1D01-6389-5835-09E6-A1DA75920D8B}"/>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F2409B28-7131-84FA-61E2-7B7BE61DF26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10E262C0-2DEF-1ED9-8A71-1C0D8B423054}"/>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46" name="Graphic 9">
              <a:extLst>
                <a:ext uri="{FF2B5EF4-FFF2-40B4-BE49-F238E27FC236}">
                  <a16:creationId xmlns:a16="http://schemas.microsoft.com/office/drawing/2014/main" id="{E1C29D2C-3C61-F80C-2D47-73DD8E9FE9DB}"/>
                </a:ext>
              </a:extLst>
            </p:cNvPr>
            <p:cNvGrpSpPr/>
            <p:nvPr/>
          </p:nvGrpSpPr>
          <p:grpSpPr>
            <a:xfrm>
              <a:off x="7691729" y="3447623"/>
              <a:ext cx="322697" cy="322697"/>
              <a:chOff x="7691729" y="3447623"/>
              <a:chExt cx="322697" cy="322697"/>
            </a:xfrm>
          </p:grpSpPr>
          <p:sp>
            <p:nvSpPr>
              <p:cNvPr id="47" name="Freeform: Shape 46">
                <a:extLst>
                  <a:ext uri="{FF2B5EF4-FFF2-40B4-BE49-F238E27FC236}">
                    <a16:creationId xmlns:a16="http://schemas.microsoft.com/office/drawing/2014/main" id="{D04BA22A-DFEF-9268-1996-B88B2A376DE1}"/>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A51F865D-829D-BAED-20F7-7560830E99F7}"/>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48AB644C-8A7E-B7FB-A7F5-A7C42E696611}"/>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97F92B69-EF12-7414-540A-686173B1E031}"/>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4" name="!!cel2">
            <a:extLst>
              <a:ext uri="{FF2B5EF4-FFF2-40B4-BE49-F238E27FC236}">
                <a16:creationId xmlns:a16="http://schemas.microsoft.com/office/drawing/2014/main" id="{ED1FC858-C266-C85D-7EBC-E034609F65FB}"/>
              </a:ext>
            </a:extLst>
          </p:cNvPr>
          <p:cNvGrpSpPr/>
          <p:nvPr/>
        </p:nvGrpSpPr>
        <p:grpSpPr>
          <a:xfrm>
            <a:off x="8087783" y="3022976"/>
            <a:ext cx="1873014" cy="998509"/>
            <a:chOff x="7485269" y="3980878"/>
            <a:chExt cx="1034675" cy="551588"/>
          </a:xfrm>
        </p:grpSpPr>
        <p:grpSp>
          <p:nvGrpSpPr>
            <p:cNvPr id="55" name="Graphic 10">
              <a:extLst>
                <a:ext uri="{FF2B5EF4-FFF2-40B4-BE49-F238E27FC236}">
                  <a16:creationId xmlns:a16="http://schemas.microsoft.com/office/drawing/2014/main" id="{D70F9153-0196-F856-13D3-3EA5337AB2CB}"/>
                </a:ext>
              </a:extLst>
            </p:cNvPr>
            <p:cNvGrpSpPr/>
            <p:nvPr/>
          </p:nvGrpSpPr>
          <p:grpSpPr>
            <a:xfrm>
              <a:off x="7485269" y="3980878"/>
              <a:ext cx="1034675" cy="551588"/>
              <a:chOff x="7485269" y="3980878"/>
              <a:chExt cx="1034675" cy="551588"/>
            </a:xfrm>
          </p:grpSpPr>
          <p:sp>
            <p:nvSpPr>
              <p:cNvPr id="61" name="Freeform: Shape 60">
                <a:extLst>
                  <a:ext uri="{FF2B5EF4-FFF2-40B4-BE49-F238E27FC236}">
                    <a16:creationId xmlns:a16="http://schemas.microsoft.com/office/drawing/2014/main" id="{CAA023E7-E24C-35FF-AF37-CDE50476BE1D}"/>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22B775AB-05C0-07CD-CD5B-BAE0DCE92620}"/>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658E5AD3-86CD-C281-8239-4CBBE87F6320}"/>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56" name="Graphic 10">
              <a:extLst>
                <a:ext uri="{FF2B5EF4-FFF2-40B4-BE49-F238E27FC236}">
                  <a16:creationId xmlns:a16="http://schemas.microsoft.com/office/drawing/2014/main" id="{70E933A0-8751-F327-C7D2-9B9625232B36}"/>
                </a:ext>
              </a:extLst>
            </p:cNvPr>
            <p:cNvGrpSpPr/>
            <p:nvPr/>
          </p:nvGrpSpPr>
          <p:grpSpPr>
            <a:xfrm>
              <a:off x="7691729" y="4095323"/>
              <a:ext cx="322697" cy="322697"/>
              <a:chOff x="7691729" y="4095323"/>
              <a:chExt cx="322697" cy="322697"/>
            </a:xfrm>
          </p:grpSpPr>
          <p:sp>
            <p:nvSpPr>
              <p:cNvPr id="57" name="Freeform: Shape 56">
                <a:extLst>
                  <a:ext uri="{FF2B5EF4-FFF2-40B4-BE49-F238E27FC236}">
                    <a16:creationId xmlns:a16="http://schemas.microsoft.com/office/drawing/2014/main" id="{69669097-92BC-BA6F-3A18-651162726FD5}"/>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1F92AF1D-61A2-8898-DDCB-68B5F23A244A}"/>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59" name="Freeform: Shape 58">
                <a:extLst>
                  <a:ext uri="{FF2B5EF4-FFF2-40B4-BE49-F238E27FC236}">
                    <a16:creationId xmlns:a16="http://schemas.microsoft.com/office/drawing/2014/main" id="{F32330FA-E60A-0F3C-65B9-F37AE477FB29}"/>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EC1406B6-7A59-7949-927C-76423DAE7253}"/>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64" name="!!cel3">
            <a:extLst>
              <a:ext uri="{FF2B5EF4-FFF2-40B4-BE49-F238E27FC236}">
                <a16:creationId xmlns:a16="http://schemas.microsoft.com/office/drawing/2014/main" id="{CEB65B7D-E46B-EEBB-9539-9EC5F497BB57}"/>
              </a:ext>
            </a:extLst>
          </p:cNvPr>
          <p:cNvGrpSpPr/>
          <p:nvPr/>
        </p:nvGrpSpPr>
        <p:grpSpPr>
          <a:xfrm>
            <a:off x="8087782" y="4150986"/>
            <a:ext cx="1873014" cy="998509"/>
            <a:chOff x="7485268" y="4628578"/>
            <a:chExt cx="1034675" cy="551588"/>
          </a:xfrm>
        </p:grpSpPr>
        <p:grpSp>
          <p:nvGrpSpPr>
            <p:cNvPr id="65" name="Graphic 11">
              <a:extLst>
                <a:ext uri="{FF2B5EF4-FFF2-40B4-BE49-F238E27FC236}">
                  <a16:creationId xmlns:a16="http://schemas.microsoft.com/office/drawing/2014/main" id="{CF7ABB1B-0528-0874-A6F1-C984FDCC0687}"/>
                </a:ext>
              </a:extLst>
            </p:cNvPr>
            <p:cNvGrpSpPr/>
            <p:nvPr/>
          </p:nvGrpSpPr>
          <p:grpSpPr>
            <a:xfrm>
              <a:off x="7485268" y="4628578"/>
              <a:ext cx="1034675" cy="551588"/>
              <a:chOff x="7485268" y="4628578"/>
              <a:chExt cx="1034675" cy="551588"/>
            </a:xfrm>
          </p:grpSpPr>
          <p:sp>
            <p:nvSpPr>
              <p:cNvPr id="71" name="Freeform: Shape 70">
                <a:extLst>
                  <a:ext uri="{FF2B5EF4-FFF2-40B4-BE49-F238E27FC236}">
                    <a16:creationId xmlns:a16="http://schemas.microsoft.com/office/drawing/2014/main" id="{E0F469B0-8CE2-7EF0-B706-1F335856D9FC}"/>
                  </a:ext>
                </a:extLst>
              </p:cNvPr>
              <p:cNvSpPr/>
              <p:nvPr/>
            </p:nvSpPr>
            <p:spPr>
              <a:xfrm>
                <a:off x="8198748" y="48193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4E68AF42-8892-104E-0FF9-A684A0563EF4}"/>
                  </a:ext>
                </a:extLst>
              </p:cNvPr>
              <p:cNvSpPr/>
              <p:nvPr/>
            </p:nvSpPr>
            <p:spPr>
              <a:xfrm>
                <a:off x="8200878" y="48676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3E83A146-05A9-B637-422B-6327F7A0F04C}"/>
                  </a:ext>
                </a:extLst>
              </p:cNvPr>
              <p:cNvSpPr/>
              <p:nvPr/>
            </p:nvSpPr>
            <p:spPr>
              <a:xfrm>
                <a:off x="7485268" y="46285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66" name="Graphic 11">
              <a:extLst>
                <a:ext uri="{FF2B5EF4-FFF2-40B4-BE49-F238E27FC236}">
                  <a16:creationId xmlns:a16="http://schemas.microsoft.com/office/drawing/2014/main" id="{FCE86C64-CC01-64D9-45E7-40399B4AC3F1}"/>
                </a:ext>
              </a:extLst>
            </p:cNvPr>
            <p:cNvGrpSpPr/>
            <p:nvPr/>
          </p:nvGrpSpPr>
          <p:grpSpPr>
            <a:xfrm>
              <a:off x="7691728" y="4743023"/>
              <a:ext cx="322697" cy="322697"/>
              <a:chOff x="7691728" y="4743023"/>
              <a:chExt cx="322697" cy="322697"/>
            </a:xfrm>
          </p:grpSpPr>
          <p:sp>
            <p:nvSpPr>
              <p:cNvPr id="67" name="Freeform: Shape 66">
                <a:extLst>
                  <a:ext uri="{FF2B5EF4-FFF2-40B4-BE49-F238E27FC236}">
                    <a16:creationId xmlns:a16="http://schemas.microsoft.com/office/drawing/2014/main" id="{DD75DAB0-97B3-D65A-2CE7-6B2FCD619D18}"/>
                  </a:ext>
                </a:extLst>
              </p:cNvPr>
              <p:cNvSpPr/>
              <p:nvPr/>
            </p:nvSpPr>
            <p:spPr>
              <a:xfrm>
                <a:off x="7691728" y="47430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C0CCB171-CF94-EC8E-0C55-11717F2F5A06}"/>
                  </a:ext>
                </a:extLst>
              </p:cNvPr>
              <p:cNvSpPr/>
              <p:nvPr/>
            </p:nvSpPr>
            <p:spPr>
              <a:xfrm>
                <a:off x="7831344" y="48535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CD32488C-E0B9-933F-700F-284075EA192C}"/>
                  </a:ext>
                </a:extLst>
              </p:cNvPr>
              <p:cNvSpPr/>
              <p:nvPr/>
            </p:nvSpPr>
            <p:spPr>
              <a:xfrm>
                <a:off x="7852418" y="48049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7146E653-9881-EFF5-E051-766D5E4A6DDA}"/>
                  </a:ext>
                </a:extLst>
              </p:cNvPr>
              <p:cNvSpPr/>
              <p:nvPr/>
            </p:nvSpPr>
            <p:spPr>
              <a:xfrm>
                <a:off x="7831344" y="50027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sp>
        <p:nvSpPr>
          <p:cNvPr id="74" name="TextBox 73">
            <a:extLst>
              <a:ext uri="{FF2B5EF4-FFF2-40B4-BE49-F238E27FC236}">
                <a16:creationId xmlns:a16="http://schemas.microsoft.com/office/drawing/2014/main" id="{DEB1421F-8043-14D8-1B8B-69F6E337793F}"/>
              </a:ext>
            </a:extLst>
          </p:cNvPr>
          <p:cNvSpPr txBox="1"/>
          <p:nvPr/>
        </p:nvSpPr>
        <p:spPr>
          <a:xfrm>
            <a:off x="5414481" y="1381962"/>
            <a:ext cx="1587357" cy="461665"/>
          </a:xfrm>
          <a:prstGeom prst="rect">
            <a:avLst/>
          </a:prstGeom>
          <a:noFill/>
        </p:spPr>
        <p:txBody>
          <a:bodyPr rtlCol="0" wrap="square">
            <a:spAutoFit/>
          </a:bodyPr>
          <a:lstStyle/>
          <a:p txid="60869dd4c6b96a816df3d93e9a3e08fe">
            <a:pPr algn="ctr">
              <a:buClr>
                <a:srgbClr val="008CCF"/>
              </a:buClr>
            </a:pPr>
            <a:r>
              <a:rPr lang="es-ES" sz="2400"/>
              <a:t>Groupe A</a:t>
            </a:r>
          </a:p>
        </p:txBody>
      </p:sp>
      <p:sp>
        <p:nvSpPr>
          <p:cNvPr id="75" name="TextBox 74">
            <a:extLst>
              <a:ext uri="{FF2B5EF4-FFF2-40B4-BE49-F238E27FC236}">
                <a16:creationId xmlns:a16="http://schemas.microsoft.com/office/drawing/2014/main" id="{ACC197E7-C2FA-0D93-603C-C15FE6DC7504}"/>
              </a:ext>
            </a:extLst>
          </p:cNvPr>
          <p:cNvSpPr txBox="1"/>
          <p:nvPr/>
        </p:nvSpPr>
        <p:spPr>
          <a:xfrm>
            <a:off x="2881901" y="1381962"/>
            <a:ext cx="1587357" cy="461665"/>
          </a:xfrm>
          <a:prstGeom prst="rect">
            <a:avLst/>
          </a:prstGeom>
          <a:noFill/>
        </p:spPr>
        <p:txBody>
          <a:bodyPr rtlCol="0" wrap="square">
            <a:spAutoFit/>
          </a:bodyPr>
          <a:lstStyle/>
          <a:p txid="03e1b7f21cee3c7b2a15c5482ec8b0b3">
            <a:pPr algn="ctr">
              <a:buClr>
                <a:srgbClr val="008CCF"/>
              </a:buClr>
            </a:pPr>
            <a:r>
              <a:rPr lang="es-ES" sz="2400"/>
              <a:t>Groupe B</a:t>
            </a:r>
          </a:p>
        </p:txBody>
      </p:sp>
      <p:sp>
        <p:nvSpPr>
          <p:cNvPr id="76" name="TextBox 75">
            <a:extLst>
              <a:ext uri="{FF2B5EF4-FFF2-40B4-BE49-F238E27FC236}">
                <a16:creationId xmlns:a16="http://schemas.microsoft.com/office/drawing/2014/main" id="{D4E07FE9-03CD-F86A-75BA-B3B61D705C4A}"/>
              </a:ext>
            </a:extLst>
          </p:cNvPr>
          <p:cNvSpPr txBox="1"/>
          <p:nvPr/>
        </p:nvSpPr>
        <p:spPr>
          <a:xfrm>
            <a:off x="8117596" y="1381962"/>
            <a:ext cx="1587357" cy="461665"/>
          </a:xfrm>
          <a:prstGeom prst="rect">
            <a:avLst/>
          </a:prstGeom>
          <a:noFill/>
        </p:spPr>
        <p:txBody>
          <a:bodyPr rtlCol="0" wrap="square">
            <a:spAutoFit/>
          </a:bodyPr>
          <a:lstStyle/>
          <a:p txid="466040ebc7f4738f52312fbc044ddd8f">
            <a:pPr algn="ctr">
              <a:buClr>
                <a:srgbClr val="008CCF"/>
              </a:buClr>
            </a:pPr>
            <a:r>
              <a:rPr lang="es-ES" sz="2400"/>
              <a:t>Groupe C</a:t>
            </a:r>
          </a:p>
        </p:txBody>
      </p:sp>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10944" spd="slow">
        <p159:morph option="byObject"/>
      </p:transition>
    </mc:Choice>
    <mc:Fallback xmlns="">
      <p:transition advTm="1094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4">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ppt_x"/>
                                          </p:val>
                                        </p:tav>
                                        <p:tav tm="100000">
                                          <p:val>
                                            <p:strVal val="#ppt_x"/>
                                          </p:val>
                                        </p:tav>
                                      </p:tavLst>
                                    </p:anim>
                                    <p:anim calcmode="lin" valueType="num">
                                      <p:cBhvr additive="base">
                                        <p:cTn dur="500" fill="hold" id="8"/>
                                        <p:tgtEl>
                                          <p:spTgt spid="6"/>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9"/>
                                        </p:tgtEl>
                                        <p:attrNameLst>
                                          <p:attrName>style.visibility</p:attrName>
                                        </p:attrNameLst>
                                      </p:cBhvr>
                                      <p:to>
                                        <p:strVal val="visible"/>
                                      </p:to>
                                    </p:set>
                                    <p:anim calcmode="lin" valueType="num">
                                      <p:cBhvr additive="base">
                                        <p:cTn dur="500" fill="hold" id="11"/>
                                        <p:tgtEl>
                                          <p:spTgt spid="9"/>
                                        </p:tgtEl>
                                        <p:attrNameLst>
                                          <p:attrName>ppt_x</p:attrName>
                                        </p:attrNameLst>
                                      </p:cBhvr>
                                      <p:tavLst>
                                        <p:tav tm="0">
                                          <p:val>
                                            <p:strVal val="#ppt_x"/>
                                          </p:val>
                                        </p:tav>
                                        <p:tav tm="100000">
                                          <p:val>
                                            <p:strVal val="#ppt_x"/>
                                          </p:val>
                                        </p:tav>
                                      </p:tavLst>
                                    </p:anim>
                                    <p:anim calcmode="lin" valueType="num">
                                      <p:cBhvr additive="base">
                                        <p:cTn dur="500" fill="hold" id="12"/>
                                        <p:tgtEl>
                                          <p:spTgt spid="9"/>
                                        </p:tgtEl>
                                        <p:attrNameLst>
                                          <p:attrName>ppt_y</p:attrName>
                                        </p:attrNameLst>
                                      </p:cBhvr>
                                      <p:tavLst>
                                        <p:tav tm="0">
                                          <p:val>
                                            <p:strVal val="1+#ppt_h/2"/>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74"/>
                                        </p:tgtEl>
                                        <p:attrNameLst>
                                          <p:attrName>style.visibility</p:attrName>
                                        </p:attrNameLst>
                                      </p:cBhvr>
                                      <p:to>
                                        <p:strVal val="visible"/>
                                      </p:to>
                                    </p:set>
                                    <p:animEffect filter="fade" transition="in">
                                      <p:cBhvr>
                                        <p:cTn dur="500" id="16"/>
                                        <p:tgtEl>
                                          <p:spTgt spid="74"/>
                                        </p:tgtEl>
                                      </p:cBhvr>
                                    </p:animEffect>
                                  </p:childTnLst>
                                </p:cTn>
                              </p:par>
                            </p:childTnLst>
                          </p:cTn>
                        </p:par>
                        <p:par>
                          <p:cTn fill="hold" id="17">
                            <p:stCondLst>
                              <p:cond delay="1000"/>
                            </p:stCondLst>
                            <p:childTnLst>
                              <p:par>
                                <p:cTn fill="hold" id="18" nodeType="afterEffect" presetClass="entr" presetID="2" presetSubtype="4">
                                  <p:stCondLst>
                                    <p:cond delay="250"/>
                                  </p:stCondLst>
                                  <p:childTnLst>
                                    <p:set>
                                      <p:cBhvr>
                                        <p:cTn dur="1" fill="hold" id="19">
                                          <p:stCondLst>
                                            <p:cond delay="0"/>
                                          </p:stCondLst>
                                        </p:cTn>
                                        <p:tgtEl>
                                          <p:spTgt spid="43"/>
                                        </p:tgtEl>
                                        <p:attrNameLst>
                                          <p:attrName>style.visibility</p:attrName>
                                        </p:attrNameLst>
                                      </p:cBhvr>
                                      <p:to>
                                        <p:strVal val="visible"/>
                                      </p:to>
                                    </p:set>
                                    <p:anim calcmode="lin" valueType="num">
                                      <p:cBhvr additive="base">
                                        <p:cTn dur="500" fill="hold" id="20"/>
                                        <p:tgtEl>
                                          <p:spTgt spid="43"/>
                                        </p:tgtEl>
                                        <p:attrNameLst>
                                          <p:attrName>ppt_x</p:attrName>
                                        </p:attrNameLst>
                                      </p:cBhvr>
                                      <p:tavLst>
                                        <p:tav tm="0">
                                          <p:val>
                                            <p:strVal val="#ppt_x"/>
                                          </p:val>
                                        </p:tav>
                                        <p:tav tm="100000">
                                          <p:val>
                                            <p:strVal val="#ppt_x"/>
                                          </p:val>
                                        </p:tav>
                                      </p:tavLst>
                                    </p:anim>
                                    <p:anim calcmode="lin" valueType="num">
                                      <p:cBhvr additive="base">
                                        <p:cTn dur="500" fill="hold" id="21"/>
                                        <p:tgtEl>
                                          <p:spTgt spid="43"/>
                                        </p:tgtEl>
                                        <p:attrNameLst>
                                          <p:attrName>ppt_y</p:attrName>
                                        </p:attrNameLst>
                                      </p:cBhvr>
                                      <p:tavLst>
                                        <p:tav tm="0">
                                          <p:val>
                                            <p:strVal val="1+#ppt_h/2"/>
                                          </p:val>
                                        </p:tav>
                                        <p:tav tm="100000">
                                          <p:val>
                                            <p:strVal val="#ppt_y"/>
                                          </p:val>
                                        </p:tav>
                                      </p:tavLst>
                                    </p:anim>
                                  </p:childTnLst>
                                </p:cTn>
                              </p:par>
                              <p:par>
                                <p:cTn fill="hold" id="22" nodeType="withEffect" presetClass="entr" presetID="2" presetSubtype="4">
                                  <p:stCondLst>
                                    <p:cond delay="0"/>
                                  </p:stCondLst>
                                  <p:childTnLst>
                                    <p:set>
                                      <p:cBhvr>
                                        <p:cTn dur="1" fill="hold" id="23">
                                          <p:stCondLst>
                                            <p:cond delay="0"/>
                                          </p:stCondLst>
                                        </p:cTn>
                                        <p:tgtEl>
                                          <p:spTgt spid="42"/>
                                        </p:tgtEl>
                                        <p:attrNameLst>
                                          <p:attrName>style.visibility</p:attrName>
                                        </p:attrNameLst>
                                      </p:cBhvr>
                                      <p:to>
                                        <p:strVal val="visible"/>
                                      </p:to>
                                    </p:set>
                                    <p:anim calcmode="lin" valueType="num">
                                      <p:cBhvr additive="base">
                                        <p:cTn dur="500" fill="hold" id="24"/>
                                        <p:tgtEl>
                                          <p:spTgt spid="42"/>
                                        </p:tgtEl>
                                        <p:attrNameLst>
                                          <p:attrName>ppt_x</p:attrName>
                                        </p:attrNameLst>
                                      </p:cBhvr>
                                      <p:tavLst>
                                        <p:tav tm="0">
                                          <p:val>
                                            <p:strVal val="#ppt_x"/>
                                          </p:val>
                                        </p:tav>
                                        <p:tav tm="100000">
                                          <p:val>
                                            <p:strVal val="#ppt_x"/>
                                          </p:val>
                                        </p:tav>
                                      </p:tavLst>
                                    </p:anim>
                                    <p:anim calcmode="lin" valueType="num">
                                      <p:cBhvr additive="base">
                                        <p:cTn dur="500" fill="hold" id="25"/>
                                        <p:tgtEl>
                                          <p:spTgt spid="42"/>
                                        </p:tgtEl>
                                        <p:attrNameLst>
                                          <p:attrName>ppt_y</p:attrName>
                                        </p:attrNameLst>
                                      </p:cBhvr>
                                      <p:tavLst>
                                        <p:tav tm="0">
                                          <p:val>
                                            <p:strVal val="1+#ppt_h/2"/>
                                          </p:val>
                                        </p:tav>
                                        <p:tav tm="100000">
                                          <p:val>
                                            <p:strVal val="#ppt_y"/>
                                          </p:val>
                                        </p:tav>
                                      </p:tavLst>
                                    </p:anim>
                                  </p:childTnLst>
                                </p:cTn>
                              </p:par>
                              <p:par>
                                <p:cTn fill="hold" id="26" nodeType="withEffect" presetClass="entr" presetID="2" presetSubtype="4">
                                  <p:stCondLst>
                                    <p:cond delay="0"/>
                                  </p:stCondLst>
                                  <p:childTnLst>
                                    <p:set>
                                      <p:cBhvr>
                                        <p:cTn dur="1" fill="hold" id="27">
                                          <p:stCondLst>
                                            <p:cond delay="0"/>
                                          </p:stCondLst>
                                        </p:cTn>
                                        <p:tgtEl>
                                          <p:spTgt spid="41"/>
                                        </p:tgtEl>
                                        <p:attrNameLst>
                                          <p:attrName>style.visibility</p:attrName>
                                        </p:attrNameLst>
                                      </p:cBhvr>
                                      <p:to>
                                        <p:strVal val="visible"/>
                                      </p:to>
                                    </p:set>
                                    <p:anim calcmode="lin" valueType="num">
                                      <p:cBhvr additive="base">
                                        <p:cTn dur="500" fill="hold" id="28"/>
                                        <p:tgtEl>
                                          <p:spTgt spid="41"/>
                                        </p:tgtEl>
                                        <p:attrNameLst>
                                          <p:attrName>ppt_x</p:attrName>
                                        </p:attrNameLst>
                                      </p:cBhvr>
                                      <p:tavLst>
                                        <p:tav tm="0">
                                          <p:val>
                                            <p:strVal val="#ppt_x"/>
                                          </p:val>
                                        </p:tav>
                                        <p:tav tm="100000">
                                          <p:val>
                                            <p:strVal val="#ppt_x"/>
                                          </p:val>
                                        </p:tav>
                                      </p:tavLst>
                                    </p:anim>
                                    <p:anim calcmode="lin" valueType="num">
                                      <p:cBhvr additive="base">
                                        <p:cTn dur="500" fill="hold" id="29"/>
                                        <p:tgtEl>
                                          <p:spTgt spid="41"/>
                                        </p:tgtEl>
                                        <p:attrNameLst>
                                          <p:attrName>ppt_y</p:attrName>
                                        </p:attrNameLst>
                                      </p:cBhvr>
                                      <p:tavLst>
                                        <p:tav tm="0">
                                          <p:val>
                                            <p:strVal val="1+#ppt_h/2"/>
                                          </p:val>
                                        </p:tav>
                                        <p:tav tm="100000">
                                          <p:val>
                                            <p:strVal val="#ppt_y"/>
                                          </p:val>
                                        </p:tav>
                                      </p:tavLst>
                                    </p:anim>
                                  </p:childTnLst>
                                </p:cTn>
                              </p:par>
                            </p:childTnLst>
                          </p:cTn>
                        </p:par>
                        <p:par>
                          <p:cTn fill="hold" id="30">
                            <p:stCondLst>
                              <p:cond delay="1750"/>
                            </p:stCondLst>
                            <p:childTnLst>
                              <p:par>
                                <p:cTn fill="hold" grpId="0" id="31" nodeType="afterEffect" presetClass="entr" presetID="10" presetSubtype="0">
                                  <p:stCondLst>
                                    <p:cond delay="0"/>
                                  </p:stCondLst>
                                  <p:childTnLst>
                                    <p:set>
                                      <p:cBhvr>
                                        <p:cTn dur="1" fill="hold" id="32">
                                          <p:stCondLst>
                                            <p:cond delay="0"/>
                                          </p:stCondLst>
                                        </p:cTn>
                                        <p:tgtEl>
                                          <p:spTgt spid="75"/>
                                        </p:tgtEl>
                                        <p:attrNameLst>
                                          <p:attrName>style.visibility</p:attrName>
                                        </p:attrNameLst>
                                      </p:cBhvr>
                                      <p:to>
                                        <p:strVal val="visible"/>
                                      </p:to>
                                    </p:set>
                                    <p:animEffect filter="fade" transition="in">
                                      <p:cBhvr>
                                        <p:cTn dur="500" id="33"/>
                                        <p:tgtEl>
                                          <p:spTgt spid="75"/>
                                        </p:tgtEl>
                                      </p:cBhvr>
                                    </p:animEffect>
                                  </p:childTnLst>
                                </p:cTn>
                              </p:par>
                            </p:childTnLst>
                          </p:cTn>
                        </p:par>
                        <p:par>
                          <p:cTn fill="hold" id="34">
                            <p:stCondLst>
                              <p:cond delay="2250"/>
                            </p:stCondLst>
                            <p:childTnLst>
                              <p:par>
                                <p:cTn fill="hold" id="35" nodeType="afterEffect" presetClass="entr" presetID="2" presetSubtype="4">
                                  <p:stCondLst>
                                    <p:cond delay="250"/>
                                  </p:stCondLst>
                                  <p:childTnLst>
                                    <p:set>
                                      <p:cBhvr>
                                        <p:cTn dur="1" fill="hold" id="36">
                                          <p:stCondLst>
                                            <p:cond delay="0"/>
                                          </p:stCondLst>
                                        </p:cTn>
                                        <p:tgtEl>
                                          <p:spTgt spid="44"/>
                                        </p:tgtEl>
                                        <p:attrNameLst>
                                          <p:attrName>style.visibility</p:attrName>
                                        </p:attrNameLst>
                                      </p:cBhvr>
                                      <p:to>
                                        <p:strVal val="visible"/>
                                      </p:to>
                                    </p:set>
                                    <p:anim calcmode="lin" valueType="num">
                                      <p:cBhvr additive="base">
                                        <p:cTn dur="500" fill="hold" id="37"/>
                                        <p:tgtEl>
                                          <p:spTgt spid="44"/>
                                        </p:tgtEl>
                                        <p:attrNameLst>
                                          <p:attrName>ppt_x</p:attrName>
                                        </p:attrNameLst>
                                      </p:cBhvr>
                                      <p:tavLst>
                                        <p:tav tm="0">
                                          <p:val>
                                            <p:strVal val="#ppt_x"/>
                                          </p:val>
                                        </p:tav>
                                        <p:tav tm="100000">
                                          <p:val>
                                            <p:strVal val="#ppt_x"/>
                                          </p:val>
                                        </p:tav>
                                      </p:tavLst>
                                    </p:anim>
                                    <p:anim calcmode="lin" valueType="num">
                                      <p:cBhvr additive="base">
                                        <p:cTn dur="500" fill="hold" id="38"/>
                                        <p:tgtEl>
                                          <p:spTgt spid="44"/>
                                        </p:tgtEl>
                                        <p:attrNameLst>
                                          <p:attrName>ppt_y</p:attrName>
                                        </p:attrNameLst>
                                      </p:cBhvr>
                                      <p:tavLst>
                                        <p:tav tm="0">
                                          <p:val>
                                            <p:strVal val="1+#ppt_h/2"/>
                                          </p:val>
                                        </p:tav>
                                        <p:tav tm="100000">
                                          <p:val>
                                            <p:strVal val="#ppt_y"/>
                                          </p:val>
                                        </p:tav>
                                      </p:tavLst>
                                    </p:anim>
                                  </p:childTnLst>
                                </p:cTn>
                              </p:par>
                              <p:par>
                                <p:cTn fill="hold" id="39" nodeType="withEffect" presetClass="entr" presetID="2" presetSubtype="4">
                                  <p:stCondLst>
                                    <p:cond delay="0"/>
                                  </p:stCondLst>
                                  <p:childTnLst>
                                    <p:set>
                                      <p:cBhvr>
                                        <p:cTn dur="1" fill="hold" id="40">
                                          <p:stCondLst>
                                            <p:cond delay="0"/>
                                          </p:stCondLst>
                                        </p:cTn>
                                        <p:tgtEl>
                                          <p:spTgt spid="54"/>
                                        </p:tgtEl>
                                        <p:attrNameLst>
                                          <p:attrName>style.visibility</p:attrName>
                                        </p:attrNameLst>
                                      </p:cBhvr>
                                      <p:to>
                                        <p:strVal val="visible"/>
                                      </p:to>
                                    </p:set>
                                    <p:anim calcmode="lin" valueType="num">
                                      <p:cBhvr additive="base">
                                        <p:cTn dur="500" fill="hold" id="41"/>
                                        <p:tgtEl>
                                          <p:spTgt spid="54"/>
                                        </p:tgtEl>
                                        <p:attrNameLst>
                                          <p:attrName>ppt_x</p:attrName>
                                        </p:attrNameLst>
                                      </p:cBhvr>
                                      <p:tavLst>
                                        <p:tav tm="0">
                                          <p:val>
                                            <p:strVal val="#ppt_x"/>
                                          </p:val>
                                        </p:tav>
                                        <p:tav tm="100000">
                                          <p:val>
                                            <p:strVal val="#ppt_x"/>
                                          </p:val>
                                        </p:tav>
                                      </p:tavLst>
                                    </p:anim>
                                    <p:anim calcmode="lin" valueType="num">
                                      <p:cBhvr additive="base">
                                        <p:cTn dur="500" fill="hold" id="42"/>
                                        <p:tgtEl>
                                          <p:spTgt spid="54"/>
                                        </p:tgtEl>
                                        <p:attrNameLst>
                                          <p:attrName>ppt_y</p:attrName>
                                        </p:attrNameLst>
                                      </p:cBhvr>
                                      <p:tavLst>
                                        <p:tav tm="0">
                                          <p:val>
                                            <p:strVal val="1+#ppt_h/2"/>
                                          </p:val>
                                        </p:tav>
                                        <p:tav tm="100000">
                                          <p:val>
                                            <p:strVal val="#ppt_y"/>
                                          </p:val>
                                        </p:tav>
                                      </p:tavLst>
                                    </p:anim>
                                  </p:childTnLst>
                                </p:cTn>
                              </p:par>
                              <p:par>
                                <p:cTn fill="hold" id="43" nodeType="withEffect" presetClass="entr" presetID="2" presetSubtype="4">
                                  <p:stCondLst>
                                    <p:cond delay="0"/>
                                  </p:stCondLst>
                                  <p:childTnLst>
                                    <p:set>
                                      <p:cBhvr>
                                        <p:cTn dur="1" fill="hold" id="44">
                                          <p:stCondLst>
                                            <p:cond delay="0"/>
                                          </p:stCondLst>
                                        </p:cTn>
                                        <p:tgtEl>
                                          <p:spTgt spid="64"/>
                                        </p:tgtEl>
                                        <p:attrNameLst>
                                          <p:attrName>style.visibility</p:attrName>
                                        </p:attrNameLst>
                                      </p:cBhvr>
                                      <p:to>
                                        <p:strVal val="visible"/>
                                      </p:to>
                                    </p:set>
                                    <p:anim calcmode="lin" valueType="num">
                                      <p:cBhvr additive="base">
                                        <p:cTn dur="500" fill="hold" id="45"/>
                                        <p:tgtEl>
                                          <p:spTgt spid="64"/>
                                        </p:tgtEl>
                                        <p:attrNameLst>
                                          <p:attrName>ppt_x</p:attrName>
                                        </p:attrNameLst>
                                      </p:cBhvr>
                                      <p:tavLst>
                                        <p:tav tm="0">
                                          <p:val>
                                            <p:strVal val="#ppt_x"/>
                                          </p:val>
                                        </p:tav>
                                        <p:tav tm="100000">
                                          <p:val>
                                            <p:strVal val="#ppt_x"/>
                                          </p:val>
                                        </p:tav>
                                      </p:tavLst>
                                    </p:anim>
                                    <p:anim calcmode="lin" valueType="num">
                                      <p:cBhvr additive="base">
                                        <p:cTn dur="500" fill="hold" id="46"/>
                                        <p:tgtEl>
                                          <p:spTgt spid="64"/>
                                        </p:tgtEl>
                                        <p:attrNameLst>
                                          <p:attrName>ppt_y</p:attrName>
                                        </p:attrNameLst>
                                      </p:cBhvr>
                                      <p:tavLst>
                                        <p:tav tm="0">
                                          <p:val>
                                            <p:strVal val="1+#ppt_h/2"/>
                                          </p:val>
                                        </p:tav>
                                        <p:tav tm="100000">
                                          <p:val>
                                            <p:strVal val="#ppt_y"/>
                                          </p:val>
                                        </p:tav>
                                      </p:tavLst>
                                    </p:anim>
                                  </p:childTnLst>
                                </p:cTn>
                              </p:par>
                            </p:childTnLst>
                          </p:cTn>
                        </p:par>
                        <p:par>
                          <p:cTn fill="hold" id="47">
                            <p:stCondLst>
                              <p:cond delay="3000"/>
                            </p:stCondLst>
                            <p:childTnLst>
                              <p:par>
                                <p:cTn fill="hold" grpId="0" id="48" nodeType="afterEffect" presetClass="entr" presetID="10" presetSubtype="0">
                                  <p:stCondLst>
                                    <p:cond delay="0"/>
                                  </p:stCondLst>
                                  <p:childTnLst>
                                    <p:set>
                                      <p:cBhvr>
                                        <p:cTn dur="1" fill="hold" id="49">
                                          <p:stCondLst>
                                            <p:cond delay="0"/>
                                          </p:stCondLst>
                                        </p:cTn>
                                        <p:tgtEl>
                                          <p:spTgt spid="76"/>
                                        </p:tgtEl>
                                        <p:attrNameLst>
                                          <p:attrName>style.visibility</p:attrName>
                                        </p:attrNameLst>
                                      </p:cBhvr>
                                      <p:to>
                                        <p:strVal val="visible"/>
                                      </p:to>
                                    </p:set>
                                    <p:animEffect filter="fade" transition="in">
                                      <p:cBhvr>
                                        <p:cTn dur="500" id="50"/>
                                        <p:tgtEl>
                                          <p:spTgt spid="7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4"/>
      <p:bldP grpId="0" spid="75"/>
      <p:bldP grpId="0" spid="7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4" name="!!org1">
            <a:extLst>
              <a:ext uri="{FF2B5EF4-FFF2-40B4-BE49-F238E27FC236}">
                <a16:creationId xmlns:a16="http://schemas.microsoft.com/office/drawing/2014/main" id="{F8E8092C-C83F-08F1-E9B1-E7DA4A8754A7}"/>
              </a:ext>
            </a:extLst>
          </p:cNvPr>
          <p:cNvGrpSpPr/>
          <p:nvPr/>
        </p:nvGrpSpPr>
        <p:grpSpPr>
          <a:xfrm>
            <a:off x="3621129" y="1875535"/>
            <a:ext cx="607832" cy="3351009"/>
            <a:chOff x="7485269" y="3333178"/>
            <a:chExt cx="1034675" cy="551588"/>
          </a:xfrm>
        </p:grpSpPr>
        <p:sp>
          <p:nvSpPr>
            <p:cNvPr id="13" name="Freeform: Shape 12">
              <a:extLst>
                <a:ext uri="{FF2B5EF4-FFF2-40B4-BE49-F238E27FC236}">
                  <a16:creationId xmlns:a16="http://schemas.microsoft.com/office/drawing/2014/main" id="{EAED372D-1213-E368-26DD-3D9B33CCC757}"/>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5F0707E6-06E5-D697-5FC2-0F95324E0F57}"/>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5" name="Rectangle: Rounded Corners 14">
              <a:extLst>
                <a:ext uri="{FF2B5EF4-FFF2-40B4-BE49-F238E27FC236}">
                  <a16:creationId xmlns:a16="http://schemas.microsoft.com/office/drawing/2014/main" id="{A6477525-1830-A448-BB5C-E7BB989D70AB}"/>
                </a:ext>
              </a:extLst>
            </p:cNvPr>
            <p:cNvSpPr/>
            <p:nvPr/>
          </p:nvSpPr>
          <p:spPr>
            <a:xfrm>
              <a:off x="7485269" y="3333178"/>
              <a:ext cx="1034675" cy="551588"/>
            </a:xfrm>
            <a:prstGeom prst="roundRect">
              <a:avLst/>
            </a:prstGeom>
            <a:solidFill>
              <a:schemeClr val="accent2"/>
            </a:solidFill>
            <a:ln cap="flat" w="1309">
              <a:noFill/>
              <a:prstDash val="solid"/>
              <a:miter/>
            </a:ln>
          </p:spPr>
          <p:txBody>
            <a:bodyPr anchor="ctr" rtlCol="0"/>
            <a:lstStyle/>
            <a:p>
              <a:endParaRPr lang="es-ES"/>
            </a:p>
          </p:txBody>
        </p:sp>
      </p:grpSp>
      <p:grpSp>
        <p:nvGrpSpPr>
          <p:cNvPr id="22" name="!!org2">
            <a:extLst>
              <a:ext uri="{FF2B5EF4-FFF2-40B4-BE49-F238E27FC236}">
                <a16:creationId xmlns:a16="http://schemas.microsoft.com/office/drawing/2014/main" id="{190BC6D5-3FEA-7C58-B45E-4B9B8838CCA8}"/>
              </a:ext>
            </a:extLst>
          </p:cNvPr>
          <p:cNvGrpSpPr/>
          <p:nvPr/>
        </p:nvGrpSpPr>
        <p:grpSpPr>
          <a:xfrm>
            <a:off x="2194010" y="2727782"/>
            <a:ext cx="607832" cy="2498762"/>
            <a:chOff x="7485269" y="3980878"/>
            <a:chExt cx="1034675" cy="551588"/>
          </a:xfrm>
        </p:grpSpPr>
        <p:sp>
          <p:nvSpPr>
            <p:cNvPr id="23" name="Freeform: Shape 22">
              <a:extLst>
                <a:ext uri="{FF2B5EF4-FFF2-40B4-BE49-F238E27FC236}">
                  <a16:creationId xmlns:a16="http://schemas.microsoft.com/office/drawing/2014/main" id="{3E82108D-5E81-6954-5116-82F9C0060A8F}"/>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B6017B82-5340-CB8D-F884-7D7C4450F201}"/>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25" name="Rectangle: Rounded Corners 24">
              <a:extLst>
                <a:ext uri="{FF2B5EF4-FFF2-40B4-BE49-F238E27FC236}">
                  <a16:creationId xmlns:a16="http://schemas.microsoft.com/office/drawing/2014/main" id="{42005681-037B-C525-6A17-123011A0B4B5}"/>
                </a:ext>
              </a:extLst>
            </p:cNvPr>
            <p:cNvSpPr/>
            <p:nvPr/>
          </p:nvSpPr>
          <p:spPr>
            <a:xfrm>
              <a:off x="7485269" y="3980878"/>
              <a:ext cx="1034675" cy="551588"/>
            </a:xfrm>
            <a:prstGeom prst="roundRect">
              <a:avLst/>
            </a:prstGeom>
            <a:solidFill>
              <a:schemeClr val="accent2"/>
            </a:solidFill>
            <a:ln cap="flat" w="1309">
              <a:noFill/>
              <a:prstDash val="solid"/>
              <a:miter/>
            </a:ln>
          </p:spPr>
          <p:txBody>
            <a:bodyPr anchor="ctr" rtlCol="0"/>
            <a:lstStyle/>
            <a:p>
              <a:endParaRPr lang="es-ES"/>
            </a:p>
          </p:txBody>
        </p:sp>
      </p:grpSp>
      <p:grpSp>
        <p:nvGrpSpPr>
          <p:cNvPr id="32" name="!!org3">
            <a:extLst>
              <a:ext uri="{FF2B5EF4-FFF2-40B4-BE49-F238E27FC236}">
                <a16:creationId xmlns:a16="http://schemas.microsoft.com/office/drawing/2014/main" id="{E28D8083-3991-E499-B0A1-C4F5954FF187}"/>
              </a:ext>
            </a:extLst>
          </p:cNvPr>
          <p:cNvGrpSpPr/>
          <p:nvPr/>
        </p:nvGrpSpPr>
        <p:grpSpPr>
          <a:xfrm>
            <a:off x="2907570" y="3441311"/>
            <a:ext cx="607832" cy="1785233"/>
            <a:chOff x="7485268" y="4628578"/>
            <a:chExt cx="1034675" cy="551588"/>
          </a:xfrm>
        </p:grpSpPr>
        <p:sp>
          <p:nvSpPr>
            <p:cNvPr id="33" name="Freeform: Shape 32">
              <a:extLst>
                <a:ext uri="{FF2B5EF4-FFF2-40B4-BE49-F238E27FC236}">
                  <a16:creationId xmlns:a16="http://schemas.microsoft.com/office/drawing/2014/main" id="{E9BC4065-A180-EEA1-D07D-8D52E08B3EF2}"/>
                </a:ext>
              </a:extLst>
            </p:cNvPr>
            <p:cNvSpPr/>
            <p:nvPr/>
          </p:nvSpPr>
          <p:spPr>
            <a:xfrm>
              <a:off x="8198748" y="48193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CE8BA8A1-67D2-0D0E-468D-25B82C4CB201}"/>
                </a:ext>
              </a:extLst>
            </p:cNvPr>
            <p:cNvSpPr/>
            <p:nvPr/>
          </p:nvSpPr>
          <p:spPr>
            <a:xfrm>
              <a:off x="8200878" y="48676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35" name="Rectangle: Rounded Corners 34">
              <a:extLst>
                <a:ext uri="{FF2B5EF4-FFF2-40B4-BE49-F238E27FC236}">
                  <a16:creationId xmlns:a16="http://schemas.microsoft.com/office/drawing/2014/main" id="{5474030B-1AA1-DBCA-F824-FF25232DACF2}"/>
                </a:ext>
              </a:extLst>
            </p:cNvPr>
            <p:cNvSpPr/>
            <p:nvPr/>
          </p:nvSpPr>
          <p:spPr>
            <a:xfrm>
              <a:off x="7485268" y="4628578"/>
              <a:ext cx="1034675" cy="551588"/>
            </a:xfrm>
            <a:prstGeom prst="roundRect">
              <a:avLst/>
            </a:prstGeom>
            <a:solidFill>
              <a:schemeClr val="accent2"/>
            </a:solidFill>
            <a:ln cap="flat" w="1309">
              <a:noFill/>
              <a:prstDash val="solid"/>
              <a:miter/>
            </a:ln>
          </p:spPr>
          <p:txBody>
            <a:bodyPr anchor="ctr" rtlCol="0"/>
            <a:lstStyle/>
            <a:p>
              <a:endParaRPr lang="es-ES"/>
            </a:p>
          </p:txBody>
        </p:sp>
      </p:grpSp>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4c9a289bdc17be1018e149289869e8db">
            <a:r>
              <a:rPr lang="es-ES"/>
              <a:t>Pourquoi regrouper donc les éléments de données ?</a:t>
            </a:r>
          </a:p>
        </p:txBody>
      </p:sp>
      <p:sp>
        <p:nvSpPr>
          <p:cNvPr id="10" name="Freeform: Shape 9">
            <a:extLst>
              <a:ext uri="{FF2B5EF4-FFF2-40B4-BE49-F238E27FC236}">
                <a16:creationId xmlns:a16="http://schemas.microsoft.com/office/drawing/2014/main" id="{D7693E44-54B0-EA43-43F6-A212D0E4B3D8}"/>
              </a:ext>
            </a:extLst>
          </p:cNvPr>
          <p:cNvSpPr/>
          <p:nvPr/>
        </p:nvSpPr>
        <p:spPr>
          <a:xfrm>
            <a:off x="6654264" y="5183436"/>
            <a:ext cx="11778" cy="43108"/>
          </a:xfrm>
          <a:custGeom>
            <a:avLst/>
            <a:gdLst>
              <a:gd fmla="*/ 0 w 11778" name="connsiteX0"/>
              <a:gd fmla="*/ 43109 h 43108" name="connsiteY0"/>
              <a:gd fmla="*/ 11779 w 11778" name="connsiteX1"/>
              <a:gd fmla="*/ 0 h 43108" name="connsiteY1"/>
              <a:gd fmla="*/ 0 w 11778" name="connsiteX2"/>
              <a:gd fmla="*/ 43109 h 43108" name="connsiteY2"/>
              <a:gd fmla="*/ 0 w 11778" name="connsiteX3"/>
              <a:gd fmla="*/ 43109 h 43108" name="connsiteY3"/>
            </a:gdLst>
            <a:ahLst/>
            <a:cxnLst>
              <a:cxn ang="0">
                <a:pos x="connsiteX0" y="connsiteY0"/>
              </a:cxn>
              <a:cxn ang="0">
                <a:pos x="connsiteX1" y="connsiteY1"/>
              </a:cxn>
              <a:cxn ang="0">
                <a:pos x="connsiteX2" y="connsiteY2"/>
              </a:cxn>
              <a:cxn ang="0">
                <a:pos x="connsiteX3" y="connsiteY3"/>
              </a:cxn>
            </a:cxnLst>
            <a:rect b="b" l="l" r="r" t="t"/>
            <a:pathLst>
              <a:path h="43108" w="11778">
                <a:moveTo>
                  <a:pt x="0" y="43109"/>
                </a:moveTo>
                <a:cubicBezTo>
                  <a:pt x="1669" y="28350"/>
                  <a:pt x="5603" y="13781"/>
                  <a:pt x="11779" y="0"/>
                </a:cubicBezTo>
                <a:cubicBezTo>
                  <a:pt x="5603" y="13781"/>
                  <a:pt x="1669" y="28350"/>
                  <a:pt x="0" y="43109"/>
                </a:cubicBezTo>
                <a:lnTo>
                  <a:pt x="0" y="43109"/>
                </a:lnTo>
                <a:close/>
              </a:path>
            </a:pathLst>
          </a:custGeom>
          <a:noFill/>
          <a:ln cap="flat" w="2375">
            <a:noFill/>
            <a:prstDash val="solid"/>
            <a:miter/>
          </a:ln>
        </p:spPr>
        <p:txBody>
          <a:bodyPr anchor="ctr" rtlCol="0"/>
          <a:lstStyle/>
          <a:p>
            <a:endParaRPr lang="es-ES"/>
          </a:p>
        </p:txBody>
      </p:sp>
      <p:sp>
        <p:nvSpPr>
          <p:cNvPr id="11" name="!!bl3">
            <a:extLst>
              <a:ext uri="{FF2B5EF4-FFF2-40B4-BE49-F238E27FC236}">
                <a16:creationId xmlns:a16="http://schemas.microsoft.com/office/drawing/2014/main" id="{12ABAAFA-1B77-1495-283D-96CC22EF16F3}"/>
              </a:ext>
            </a:extLst>
          </p:cNvPr>
          <p:cNvSpPr/>
          <p:nvPr/>
        </p:nvSpPr>
        <p:spPr>
          <a:xfrm>
            <a:off x="6511049" y="1533029"/>
            <a:ext cx="612648" cy="3693515"/>
          </a:xfrm>
          <a:prstGeom prst="roundRect">
            <a:avLst/>
          </a:prstGeom>
          <a:solidFill>
            <a:srgbClr val="093371"/>
          </a:solidFill>
          <a:ln cap="flat" w="2375">
            <a:noFill/>
            <a:prstDash val="solid"/>
            <a:miter/>
          </a:ln>
        </p:spPr>
        <p:txBody>
          <a:bodyPr anchor="ctr" rtlCol="0"/>
          <a:lstStyle/>
          <a:p>
            <a:endParaRPr lang="es-ES"/>
          </a:p>
        </p:txBody>
      </p:sp>
      <p:grpSp>
        <p:nvGrpSpPr>
          <p:cNvPr id="80" name="!!bl1">
            <a:extLst>
              <a:ext uri="{FF2B5EF4-FFF2-40B4-BE49-F238E27FC236}">
                <a16:creationId xmlns:a16="http://schemas.microsoft.com/office/drawing/2014/main" id="{0BB4A569-D91F-B558-E972-0CA620EDDB3D}"/>
              </a:ext>
            </a:extLst>
          </p:cNvPr>
          <p:cNvGrpSpPr/>
          <p:nvPr/>
        </p:nvGrpSpPr>
        <p:grpSpPr>
          <a:xfrm>
            <a:off x="5796984" y="2645754"/>
            <a:ext cx="612648" cy="2580790"/>
            <a:chOff x="5358835" y="3022976"/>
            <a:chExt cx="1873015" cy="998509"/>
          </a:xfrm>
        </p:grpSpPr>
        <p:sp>
          <p:nvSpPr>
            <p:cNvPr id="82" name="Freeform: Shape 81">
              <a:extLst>
                <a:ext uri="{FF2B5EF4-FFF2-40B4-BE49-F238E27FC236}">
                  <a16:creationId xmlns:a16="http://schemas.microsoft.com/office/drawing/2014/main" id="{D2F00247-C2D5-8CF4-FCE9-FF7DFFCDD6DE}"/>
                </a:ext>
              </a:extLst>
            </p:cNvPr>
            <p:cNvSpPr/>
            <p:nvPr/>
          </p:nvSpPr>
          <p:spPr>
            <a:xfrm>
              <a:off x="6654264" y="3455731"/>
              <a:ext cx="11778" cy="43108"/>
            </a:xfrm>
            <a:prstGeom prst="roundRect">
              <a:avLst/>
            </a:prstGeom>
            <a:noFill/>
            <a:ln cap="flat" w="237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8D48FCF-33F5-7368-BD92-BC1FC75A241C}"/>
                </a:ext>
              </a:extLst>
            </p:cNvPr>
            <p:cNvSpPr/>
            <p:nvPr/>
          </p:nvSpPr>
          <p:spPr>
            <a:xfrm>
              <a:off x="5358835" y="3022976"/>
              <a:ext cx="1873015" cy="998509"/>
            </a:xfrm>
            <a:prstGeom prst="roundRect">
              <a:avLst/>
            </a:prstGeom>
            <a:solidFill>
              <a:srgbClr val="093371"/>
            </a:solidFill>
            <a:ln cap="flat" w="2375">
              <a:noFill/>
              <a:prstDash val="solid"/>
              <a:miter/>
            </a:ln>
          </p:spPr>
          <p:txBody>
            <a:bodyPr anchor="ctr" rtlCol="0"/>
            <a:lstStyle/>
            <a:p>
              <a:endParaRPr lang="es-ES"/>
            </a:p>
          </p:txBody>
        </p:sp>
      </p:grpSp>
      <p:grpSp>
        <p:nvGrpSpPr>
          <p:cNvPr id="90" name="!!bl2">
            <a:extLst>
              <a:ext uri="{FF2B5EF4-FFF2-40B4-BE49-F238E27FC236}">
                <a16:creationId xmlns:a16="http://schemas.microsoft.com/office/drawing/2014/main" id="{6938784B-EC17-CAF9-CA2B-9EA91F8EBF86}"/>
              </a:ext>
            </a:extLst>
          </p:cNvPr>
          <p:cNvGrpSpPr/>
          <p:nvPr/>
        </p:nvGrpSpPr>
        <p:grpSpPr>
          <a:xfrm>
            <a:off x="5082918" y="3678141"/>
            <a:ext cx="612648" cy="1548403"/>
            <a:chOff x="5358834" y="4150986"/>
            <a:chExt cx="1873015" cy="998509"/>
          </a:xfrm>
        </p:grpSpPr>
        <p:sp>
          <p:nvSpPr>
            <p:cNvPr id="92" name="Freeform: Shape 91">
              <a:extLst>
                <a:ext uri="{FF2B5EF4-FFF2-40B4-BE49-F238E27FC236}">
                  <a16:creationId xmlns:a16="http://schemas.microsoft.com/office/drawing/2014/main" id="{9742BA03-9E21-600B-A252-F84DF2440F18}"/>
                </a:ext>
              </a:extLst>
            </p:cNvPr>
            <p:cNvSpPr/>
            <p:nvPr/>
          </p:nvSpPr>
          <p:spPr>
            <a:xfrm>
              <a:off x="6654263" y="4583741"/>
              <a:ext cx="11778" cy="43108"/>
            </a:xfrm>
            <a:prstGeom prst="roundRect">
              <a:avLst/>
            </a:prstGeom>
            <a:noFill/>
            <a:ln cap="flat" w="2375">
              <a:noFill/>
              <a:prstDash val="solid"/>
              <a:miter/>
            </a:ln>
          </p:spPr>
          <p:txBody>
            <a:bodyPr anchor="ctr" rtlCol="0"/>
            <a:lstStyle/>
            <a:p>
              <a:endParaRPr lang="es-ES"/>
            </a:p>
          </p:txBody>
        </p:sp>
        <p:sp>
          <p:nvSpPr>
            <p:cNvPr id="93" name="Freeform: Shape 92">
              <a:extLst>
                <a:ext uri="{FF2B5EF4-FFF2-40B4-BE49-F238E27FC236}">
                  <a16:creationId xmlns:a16="http://schemas.microsoft.com/office/drawing/2014/main" id="{8381975D-0087-E512-AFB9-D776085F713C}"/>
                </a:ext>
              </a:extLst>
            </p:cNvPr>
            <p:cNvSpPr/>
            <p:nvPr/>
          </p:nvSpPr>
          <p:spPr>
            <a:xfrm>
              <a:off x="5358834" y="4150986"/>
              <a:ext cx="1873015" cy="998509"/>
            </a:xfrm>
            <a:prstGeom prst="roundRect">
              <a:avLst/>
            </a:prstGeom>
            <a:solidFill>
              <a:srgbClr val="093371"/>
            </a:solidFill>
            <a:ln cap="flat" w="2375">
              <a:noFill/>
              <a:prstDash val="solid"/>
              <a:miter/>
            </a:ln>
          </p:spPr>
          <p:txBody>
            <a:bodyPr anchor="ctr" rtlCol="0"/>
            <a:lstStyle/>
            <a:p>
              <a:endParaRPr lang="es-ES"/>
            </a:p>
          </p:txBody>
        </p:sp>
      </p:grpSp>
      <p:grpSp>
        <p:nvGrpSpPr>
          <p:cNvPr id="45" name="!!cel3">
            <a:extLst>
              <a:ext uri="{FF2B5EF4-FFF2-40B4-BE49-F238E27FC236}">
                <a16:creationId xmlns:a16="http://schemas.microsoft.com/office/drawing/2014/main" id="{388890E9-1823-6072-9D78-D3CA45CFDC0E}"/>
              </a:ext>
            </a:extLst>
          </p:cNvPr>
          <p:cNvGrpSpPr/>
          <p:nvPr/>
        </p:nvGrpSpPr>
        <p:grpSpPr>
          <a:xfrm>
            <a:off x="9419165" y="3812031"/>
            <a:ext cx="612648" cy="1414513"/>
            <a:chOff x="7485269" y="3333178"/>
            <a:chExt cx="1034675" cy="551588"/>
          </a:xfrm>
        </p:grpSpPr>
        <p:sp>
          <p:nvSpPr>
            <p:cNvPr id="52" name="Freeform: Shape 51">
              <a:extLst>
                <a:ext uri="{FF2B5EF4-FFF2-40B4-BE49-F238E27FC236}">
                  <a16:creationId xmlns:a16="http://schemas.microsoft.com/office/drawing/2014/main" id="{F2409B28-7131-84FA-61E2-7B7BE61DF269}"/>
                </a:ext>
              </a:extLst>
            </p:cNvPr>
            <p:cNvSpPr/>
            <p:nvPr/>
          </p:nvSpPr>
          <p:spPr>
            <a:xfrm>
              <a:off x="8200879" y="3572237"/>
              <a:ext cx="6506" cy="23813"/>
            </a:xfrm>
            <a:prstGeom prst="roundRect">
              <a:avLst/>
            </a:prstGeom>
            <a:noFill/>
            <a:ln cap="flat" w="1309">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10E262C0-2DEF-1ED9-8A71-1C0D8B423054}"/>
                </a:ext>
              </a:extLst>
            </p:cNvPr>
            <p:cNvSpPr/>
            <p:nvPr/>
          </p:nvSpPr>
          <p:spPr>
            <a:xfrm>
              <a:off x="7485269" y="3333178"/>
              <a:ext cx="1034675" cy="551588"/>
            </a:xfrm>
            <a:prstGeom prst="roundRect">
              <a:avLst/>
            </a:prstGeom>
            <a:solidFill>
              <a:schemeClr val="accent1"/>
            </a:solidFill>
            <a:ln cap="flat" w="1309">
              <a:noFill/>
              <a:prstDash val="solid"/>
              <a:miter/>
            </a:ln>
          </p:spPr>
          <p:txBody>
            <a:bodyPr anchor="ctr" rtlCol="0"/>
            <a:lstStyle/>
            <a:p>
              <a:endParaRPr lang="es-ES"/>
            </a:p>
          </p:txBody>
        </p:sp>
      </p:grpSp>
      <p:grpSp>
        <p:nvGrpSpPr>
          <p:cNvPr id="55" name="!!cel2">
            <a:extLst>
              <a:ext uri="{FF2B5EF4-FFF2-40B4-BE49-F238E27FC236}">
                <a16:creationId xmlns:a16="http://schemas.microsoft.com/office/drawing/2014/main" id="{D70F9153-0196-F856-13D3-3EA5337AB2CB}"/>
              </a:ext>
            </a:extLst>
          </p:cNvPr>
          <p:cNvGrpSpPr/>
          <p:nvPr/>
        </p:nvGrpSpPr>
        <p:grpSpPr>
          <a:xfrm>
            <a:off x="8705907" y="2114959"/>
            <a:ext cx="612648" cy="3111585"/>
            <a:chOff x="7485269" y="3980878"/>
            <a:chExt cx="1034675" cy="551588"/>
          </a:xfrm>
        </p:grpSpPr>
        <p:sp>
          <p:nvSpPr>
            <p:cNvPr id="62" name="Freeform: Shape 61">
              <a:extLst>
                <a:ext uri="{FF2B5EF4-FFF2-40B4-BE49-F238E27FC236}">
                  <a16:creationId xmlns:a16="http://schemas.microsoft.com/office/drawing/2014/main" id="{22B775AB-05C0-07CD-CD5B-BAE0DCE92620}"/>
                </a:ext>
              </a:extLst>
            </p:cNvPr>
            <p:cNvSpPr/>
            <p:nvPr/>
          </p:nvSpPr>
          <p:spPr>
            <a:xfrm>
              <a:off x="8200879" y="4219937"/>
              <a:ext cx="6506" cy="23813"/>
            </a:xfrm>
            <a:prstGeom prst="roundRect">
              <a:avLst/>
            </a:prstGeom>
            <a:noFill/>
            <a:ln cap="flat" w="130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658E5AD3-86CD-C281-8239-4CBBE87F6320}"/>
                </a:ext>
              </a:extLst>
            </p:cNvPr>
            <p:cNvSpPr/>
            <p:nvPr/>
          </p:nvSpPr>
          <p:spPr>
            <a:xfrm>
              <a:off x="7485269" y="3980878"/>
              <a:ext cx="1034675" cy="551588"/>
            </a:xfrm>
            <a:prstGeom prst="roundRect">
              <a:avLst/>
            </a:prstGeom>
            <a:solidFill>
              <a:schemeClr val="accent1"/>
            </a:solidFill>
            <a:ln cap="flat" w="1309">
              <a:noFill/>
              <a:prstDash val="solid"/>
              <a:miter/>
            </a:ln>
          </p:spPr>
          <p:txBody>
            <a:bodyPr anchor="ctr" rtlCol="0"/>
            <a:lstStyle/>
            <a:p>
              <a:endParaRPr lang="es-ES"/>
            </a:p>
          </p:txBody>
        </p:sp>
      </p:grpSp>
      <p:grpSp>
        <p:nvGrpSpPr>
          <p:cNvPr id="65" name="!!cel1">
            <a:extLst>
              <a:ext uri="{FF2B5EF4-FFF2-40B4-BE49-F238E27FC236}">
                <a16:creationId xmlns:a16="http://schemas.microsoft.com/office/drawing/2014/main" id="{CF7ABB1B-0528-0874-A6F1-C984FDCC0687}"/>
              </a:ext>
            </a:extLst>
          </p:cNvPr>
          <p:cNvGrpSpPr/>
          <p:nvPr/>
        </p:nvGrpSpPr>
        <p:grpSpPr>
          <a:xfrm>
            <a:off x="7992649" y="4685194"/>
            <a:ext cx="612648" cy="541350"/>
            <a:chOff x="7485268" y="4628578"/>
            <a:chExt cx="1034675" cy="551588"/>
          </a:xfrm>
        </p:grpSpPr>
        <p:sp>
          <p:nvSpPr>
            <p:cNvPr id="72" name="Freeform: Shape 71">
              <a:extLst>
                <a:ext uri="{FF2B5EF4-FFF2-40B4-BE49-F238E27FC236}">
                  <a16:creationId xmlns:a16="http://schemas.microsoft.com/office/drawing/2014/main" id="{4E68AF42-8892-104E-0FF9-A684A0563EF4}"/>
                </a:ext>
              </a:extLst>
            </p:cNvPr>
            <p:cNvSpPr/>
            <p:nvPr/>
          </p:nvSpPr>
          <p:spPr>
            <a:xfrm>
              <a:off x="8200878" y="4867637"/>
              <a:ext cx="6506" cy="23813"/>
            </a:xfrm>
            <a:prstGeom prst="roundRect">
              <a:avLst/>
            </a:prstGeom>
            <a:noFill/>
            <a:ln cap="flat" w="1309">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3E83A146-05A9-B637-422B-6327F7A0F04C}"/>
                </a:ext>
              </a:extLst>
            </p:cNvPr>
            <p:cNvSpPr/>
            <p:nvPr/>
          </p:nvSpPr>
          <p:spPr>
            <a:xfrm>
              <a:off x="7485268" y="4628578"/>
              <a:ext cx="1034675" cy="551588"/>
            </a:xfrm>
            <a:prstGeom prst="roundRect">
              <a:avLst/>
            </a:prstGeom>
            <a:solidFill>
              <a:schemeClr val="accent1"/>
            </a:solidFill>
            <a:ln cap="flat" w="1309">
              <a:noFill/>
              <a:prstDash val="solid"/>
              <a:miter/>
            </a:ln>
          </p:spPr>
          <p:txBody>
            <a:bodyPr anchor="ctr" rtlCol="0"/>
            <a:lstStyle/>
            <a:p>
              <a:endParaRPr lang="es-ES"/>
            </a:p>
          </p:txBody>
        </p:sp>
      </p:grpSp>
      <p:sp>
        <p:nvSpPr>
          <p:cNvPr id="74" name="TextBox 73">
            <a:extLst>
              <a:ext uri="{FF2B5EF4-FFF2-40B4-BE49-F238E27FC236}">
                <a16:creationId xmlns:a16="http://schemas.microsoft.com/office/drawing/2014/main" id="{DEB1421F-8043-14D8-1B8B-69F6E337793F}"/>
              </a:ext>
            </a:extLst>
          </p:cNvPr>
          <p:cNvSpPr txBox="1"/>
          <p:nvPr/>
        </p:nvSpPr>
        <p:spPr>
          <a:xfrm>
            <a:off x="5317264" y="5351215"/>
            <a:ext cx="1587357" cy="461665"/>
          </a:xfrm>
          <a:prstGeom prst="rect">
            <a:avLst/>
          </a:prstGeom>
          <a:noFill/>
        </p:spPr>
        <p:txBody>
          <a:bodyPr rtlCol="0" wrap="square">
            <a:spAutoFit/>
          </a:bodyPr>
          <a:lstStyle/>
          <a:p txid="60869dd4c6b96a816df3d93e9a3e08fe">
            <a:pPr algn="ctr">
              <a:buClr>
                <a:srgbClr val="008CCF"/>
              </a:buClr>
            </a:pPr>
            <a:r>
              <a:rPr lang="es-ES" sz="2400"/>
              <a:t>Groupe A</a:t>
            </a:r>
          </a:p>
        </p:txBody>
      </p:sp>
      <p:sp>
        <p:nvSpPr>
          <p:cNvPr id="75" name="TextBox 74">
            <a:extLst>
              <a:ext uri="{FF2B5EF4-FFF2-40B4-BE49-F238E27FC236}">
                <a16:creationId xmlns:a16="http://schemas.microsoft.com/office/drawing/2014/main" id="{ACC197E7-C2FA-0D93-603C-C15FE6DC7504}"/>
              </a:ext>
            </a:extLst>
          </p:cNvPr>
          <p:cNvSpPr txBox="1"/>
          <p:nvPr/>
        </p:nvSpPr>
        <p:spPr>
          <a:xfrm>
            <a:off x="2401881" y="5351215"/>
            <a:ext cx="1587357" cy="461665"/>
          </a:xfrm>
          <a:prstGeom prst="rect">
            <a:avLst/>
          </a:prstGeom>
          <a:noFill/>
        </p:spPr>
        <p:txBody>
          <a:bodyPr rtlCol="0" wrap="square">
            <a:spAutoFit/>
          </a:bodyPr>
          <a:lstStyle/>
          <a:p txid="03e1b7f21cee3c7b2a15c5482ec8b0b3">
            <a:pPr algn="ctr">
              <a:buClr>
                <a:srgbClr val="008CCF"/>
              </a:buClr>
            </a:pPr>
            <a:r>
              <a:rPr lang="es-ES" sz="2400"/>
              <a:t>Groupe B</a:t>
            </a:r>
          </a:p>
        </p:txBody>
      </p:sp>
      <p:sp>
        <p:nvSpPr>
          <p:cNvPr id="76" name="TextBox 75">
            <a:extLst>
              <a:ext uri="{FF2B5EF4-FFF2-40B4-BE49-F238E27FC236}">
                <a16:creationId xmlns:a16="http://schemas.microsoft.com/office/drawing/2014/main" id="{D4E07FE9-03CD-F86A-75BA-B3B61D705C4A}"/>
              </a:ext>
            </a:extLst>
          </p:cNvPr>
          <p:cNvSpPr txBox="1"/>
          <p:nvPr/>
        </p:nvSpPr>
        <p:spPr>
          <a:xfrm>
            <a:off x="8196641" y="5351215"/>
            <a:ext cx="1587357" cy="461665"/>
          </a:xfrm>
          <a:prstGeom prst="rect">
            <a:avLst/>
          </a:prstGeom>
          <a:noFill/>
        </p:spPr>
        <p:txBody>
          <a:bodyPr rtlCol="0" wrap="square">
            <a:spAutoFit/>
          </a:bodyPr>
          <a:lstStyle/>
          <a:p txid="466040ebc7f4738f52312fbc044ddd8f">
            <a:pPr algn="ctr">
              <a:buClr>
                <a:srgbClr val="008CCF"/>
              </a:buClr>
            </a:pPr>
            <a:r>
              <a:rPr lang="es-ES" sz="2400"/>
              <a:t>Groupe C</a:t>
            </a:r>
          </a:p>
        </p:txBody>
      </p:sp>
    </p:spTree>
    <p:custDataLst>
      <p:tags r:id="rId1"/>
    </p:custDataLst>
    <p:extLst>
      <p:ext uri="{BB962C8B-B14F-4D97-AF65-F5344CB8AC3E}">
        <p14:creationId xmlns:p14="http://schemas.microsoft.com/office/powerpoint/2010/main" val="1878812433"/>
      </p:ext>
    </p:extLst>
  </p:cSld>
  <p:clrMapOvr>
    <a:masterClrMapping/>
  </p:clrMapOvr>
  <mc:AlternateContent xmlns:mc="http://schemas.openxmlformats.org/markup-compatibility/2006" xmlns:p159="http://schemas.microsoft.com/office/powerpoint/2015/09/main">
    <mc:Choice Requires="p159">
      <p:transition advTm="9720" spd="slow">
        <p159:morph option="byObject"/>
      </p:transition>
    </mc:Choice>
    <mc:Fallback xmlns="">
      <p:transition advTm="9720" spd="slow">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20904" p14:dur="1500" spd="slow"/>
    </mc:Choice>
    <mc:Fallback xmlns="">
      <p:transition advTm="2090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2" presetSubtype="8">
                                      <p:stCondLst>
                                        <p:cond delay="0"/>
                                      </p:stCondLst>
                                      <p:childTnLst>
                                        <p:set>
                                          <p:cBhvr>
                                            <p:cTn dur="1" fill="hold" id="17">
                                              <p:stCondLst>
                                                <p:cond delay="0"/>
                                              </p:stCondLst>
                                            </p:cTn>
                                            <p:tgtEl>
                                              <p:spTgt spid="5"/>
                                            </p:tgtEl>
                                            <p:attrNameLst>
                                              <p:attrName>style.visibility</p:attrName>
                                            </p:attrNameLst>
                                          </p:cBhvr>
                                          <p:to>
                                            <p:strVal val="visible"/>
                                          </p:to>
                                        </p:set>
                                        <p:animEffect filter="wipe(left)"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8">
                                      <p:stCondLst>
                                        <p:cond delay="0"/>
                                      </p:stCondLst>
                                      <p:childTnLst>
                                        <p:set>
                                          <p:cBhvr>
                                            <p:cTn dur="1" fill="hold" id="22">
                                              <p:stCondLst>
                                                <p:cond delay="0"/>
                                              </p:stCondLst>
                                            </p:cTn>
                                            <p:tgtEl>
                                              <p:spTgt spid="6"/>
                                            </p:tgtEl>
                                            <p:attrNameLst>
                                              <p:attrName>style.visibility</p:attrName>
                                            </p:attrNameLst>
                                          </p:cBhvr>
                                          <p:to>
                                            <p:strVal val="visible"/>
                                          </p:to>
                                        </p:set>
                                        <p:animEffect filter="wipe(left)" transition="in">
                                          <p:cBhvr>
                                            <p:cTn dur="500" id="23"/>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2" presetSubtype="8">
                                      <p:stCondLst>
                                        <p:cond delay="0"/>
                                      </p:stCondLst>
                                      <p:childTnLst>
                                        <p:set>
                                          <p:cBhvr>
                                            <p:cTn dur="1" fill="hold" id="17">
                                              <p:stCondLst>
                                                <p:cond delay="0"/>
                                              </p:stCondLst>
                                            </p:cTn>
                                            <p:tgtEl>
                                              <p:spTgt spid="5"/>
                                            </p:tgtEl>
                                            <p:attrNameLst>
                                              <p:attrName>style.visibility</p:attrName>
                                            </p:attrNameLst>
                                          </p:cBhvr>
                                          <p:to>
                                            <p:strVal val="visible"/>
                                          </p:to>
                                        </p:set>
                                        <p:animEffect filter="wipe(left)"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8">
                                      <p:stCondLst>
                                        <p:cond delay="0"/>
                                      </p:stCondLst>
                                      <p:childTnLst>
                                        <p:set>
                                          <p:cBhvr>
                                            <p:cTn dur="1" fill="hold" id="22">
                                              <p:stCondLst>
                                                <p:cond delay="0"/>
                                              </p:stCondLst>
                                            </p:cTn>
                                            <p:tgtEl>
                                              <p:spTgt spid="6"/>
                                            </p:tgtEl>
                                            <p:attrNameLst>
                                              <p:attrName>style.visibility</p:attrName>
                                            </p:attrNameLst>
                                          </p:cBhvr>
                                          <p:to>
                                            <p:strVal val="visible"/>
                                          </p:to>
                                        </p:set>
                                        <p:animEffect filter="wipe(left)" transition="in">
                                          <p:cBhvr>
                                            <p:cTn dur="500" id="23"/>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6675F77-DBCC-A792-245B-712F76E66911}"/>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sp>
        <p:nvSpPr>
          <p:cNvPr id="9" name="Rectangle: Rounded Corners 8">
            <a:extLst>
              <a:ext uri="{FF2B5EF4-FFF2-40B4-BE49-F238E27FC236}">
                <a16:creationId xmlns:a16="http://schemas.microsoft.com/office/drawing/2014/main" id="{995FD53A-A749-70D7-87EE-2CDD427CE00C}"/>
              </a:ext>
            </a:extLst>
          </p:cNvPr>
          <p:cNvSpPr/>
          <p:nvPr/>
        </p:nvSpPr>
        <p:spPr>
          <a:xfrm>
            <a:off x="2024142" y="1269214"/>
            <a:ext cx="4580021" cy="1644003"/>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3" name="TextBox 12">
            <a:extLst>
              <a:ext uri="{FF2B5EF4-FFF2-40B4-BE49-F238E27FC236}">
                <a16:creationId xmlns:a16="http://schemas.microsoft.com/office/drawing/2014/main" id="{02EE773E-D733-DC82-9489-1CD05FBCEF55}"/>
              </a:ext>
            </a:extLst>
          </p:cNvPr>
          <p:cNvSpPr txBox="1"/>
          <p:nvPr/>
        </p:nvSpPr>
        <p:spPr>
          <a:xfrm>
            <a:off x="7009564" y="2120681"/>
            <a:ext cx="3393886"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3c573f028297915e8d30af8b88d4cb4c">
            <a:r>
              <a:rPr lang="es-ES"/>
              <a:t>Groupe d'éléments de données</a:t>
            </a:r>
          </a:p>
        </p:txBody>
      </p:sp>
      <p:sp>
        <p:nvSpPr>
          <p:cNvPr id="14" name="TextBox 13">
            <a:extLst>
              <a:ext uri="{FF2B5EF4-FFF2-40B4-BE49-F238E27FC236}">
                <a16:creationId xmlns:a16="http://schemas.microsoft.com/office/drawing/2014/main" id="{A0AEE60D-2D74-CBA2-F645-79466BAF6058}"/>
              </a:ext>
            </a:extLst>
          </p:cNvPr>
          <p:cNvSpPr txBox="1"/>
          <p:nvPr/>
        </p:nvSpPr>
        <p:spPr>
          <a:xfrm>
            <a:off x="6979485" y="3529427"/>
            <a:ext cx="374160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68b9fba5ae2cd8e8fdfbdc4912a1c9a5">
            <a:r>
              <a:rPr lang="es-ES"/>
              <a:t>Ensemble de groupes d'éléments de donnée</a:t>
            </a:r>
          </a:p>
        </p:txBody>
      </p:sp>
      <p:sp>
        <p:nvSpPr>
          <p:cNvPr id="15" name="Rectangle: Rounded Corners 14">
            <a:extLst>
              <a:ext uri="{FF2B5EF4-FFF2-40B4-BE49-F238E27FC236}">
                <a16:creationId xmlns:a16="http://schemas.microsoft.com/office/drawing/2014/main" id="{80E1E455-E861-10FE-72E0-3FDE0C78A04C}"/>
              </a:ext>
            </a:extLst>
          </p:cNvPr>
          <p:cNvSpPr/>
          <p:nvPr/>
        </p:nvSpPr>
        <p:spPr>
          <a:xfrm>
            <a:off x="2016637" y="3098904"/>
            <a:ext cx="4580021" cy="1358796"/>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Rounded Corners 15">
            <a:extLst>
              <a:ext uri="{FF2B5EF4-FFF2-40B4-BE49-F238E27FC236}">
                <a16:creationId xmlns:a16="http://schemas.microsoft.com/office/drawing/2014/main" id="{BBEB4128-24CB-8300-69FF-DD1510799451}"/>
              </a:ext>
            </a:extLst>
          </p:cNvPr>
          <p:cNvSpPr/>
          <p:nvPr/>
        </p:nvSpPr>
        <p:spPr>
          <a:xfrm>
            <a:off x="2016638" y="4634564"/>
            <a:ext cx="4146884" cy="1358796"/>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4="http://schemas.microsoft.com/office/powerpoint/2010/main">
    <mc:Choice Requires="p14">
      <p:transition advTm="15782" p14:dur="0"/>
    </mc:Choice>
    <mc:Fallback xmlns="">
      <p:transition advTm="15782"/>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
                                            </p:tgtEl>
                                            <p:attrNameLst>
                                              <p:attrName>style.visibility</p:attrName>
                                            </p:attrNameLst>
                                          </p:cBhvr>
                                          <p:to>
                                            <p:strVal val="visible"/>
                                          </p:to>
                                        </p:set>
                                        <p:anim calcmode="lin" p14:bounceEnd="40000" valueType="num">
                                          <p:cBhvr additive="base">
                                            <p:cTn dur="1000" fill="hold" id="7"/>
                                            <p:tgtEl>
                                              <p:spTgt spid="10"/>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3"/>
                                            </p:tgtEl>
                                            <p:attrNameLst>
                                              <p:attrName>style.visibility</p:attrName>
                                            </p:attrNameLst>
                                          </p:cBhvr>
                                          <p:to>
                                            <p:strVal val="visible"/>
                                          </p:to>
                                        </p:set>
                                        <p:animEffect filter="fade" transition="in">
                                          <p:cBhvr>
                                            <p:cTn dur="500" id="13"/>
                                            <p:tgtEl>
                                              <p:spTgt spid="13"/>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21" presetSubtype="1">
                                      <p:stCondLst>
                                        <p:cond delay="0"/>
                                      </p:stCondLst>
                                      <p:childTnLst>
                                        <p:set>
                                          <p:cBhvr>
                                            <p:cTn dur="1" fill="hold" id="17">
                                              <p:stCondLst>
                                                <p:cond delay="0"/>
                                              </p:stCondLst>
                                            </p:cTn>
                                            <p:tgtEl>
                                              <p:spTgt spid="9"/>
                                            </p:tgtEl>
                                            <p:attrNameLst>
                                              <p:attrName>style.visibility</p:attrName>
                                            </p:attrNameLst>
                                          </p:cBhvr>
                                          <p:to>
                                            <p:strVal val="visible"/>
                                          </p:to>
                                        </p:set>
                                        <p:animEffect filter="wheel(1)" transition="in">
                                          <p:cBhvr>
                                            <p:cTn dur="1000" id="18"/>
                                            <p:tgtEl>
                                              <p:spTgt spid="9"/>
                                            </p:tgtEl>
                                          </p:cBhvr>
                                        </p:animEffect>
                                      </p:childTnLst>
                                    </p:cTn>
                                  </p:par>
                                </p:childTnLst>
                              </p:cTn>
                            </p:par>
                          </p:childTnLst>
                        </p:cTn>
                      </p:par>
                      <p:par>
                        <p:cTn fill="hold" id="19">
                          <p:stCondLst>
                            <p:cond delay="indefinite"/>
                          </p:stCondLst>
                          <p:childTnLst>
                            <p:par>
                              <p:cTn fill="hold" id="20">
                                <p:stCondLst>
                                  <p:cond delay="0"/>
                                </p:stCondLst>
                                <p:childTnLst>
                                  <p:par>
                                    <p:cTn fill="hold" grpId="1" id="21" nodeType="clickEffect" presetClass="exit" presetID="10" presetSubtype="0">
                                      <p:stCondLst>
                                        <p:cond delay="0"/>
                                      </p:stCondLst>
                                      <p:childTnLst>
                                        <p:animEffect filter="fade" transition="out">
                                          <p:cBhvr>
                                            <p:cTn dur="500" id="22"/>
                                            <p:tgtEl>
                                              <p:spTgt spid="13"/>
                                            </p:tgtEl>
                                          </p:cBhvr>
                                        </p:animEffect>
                                        <p:set>
                                          <p:cBhvr>
                                            <p:cTn dur="1" fill="hold" id="23">
                                              <p:stCondLst>
                                                <p:cond delay="499"/>
                                              </p:stCondLst>
                                            </p:cTn>
                                            <p:tgtEl>
                                              <p:spTgt spid="13"/>
                                            </p:tgtEl>
                                            <p:attrNameLst>
                                              <p:attrName>style.visibility</p:attrName>
                                            </p:attrNameLst>
                                          </p:cBhvr>
                                          <p:to>
                                            <p:strVal val="hidden"/>
                                          </p:to>
                                        </p:set>
                                      </p:childTnLst>
                                    </p:cTn>
                                  </p:par>
                                  <p:par>
                                    <p:cTn fill="hold" grpId="1" id="24" nodeType="withEffect" presetClass="exit" presetID="10" presetSubtype="0">
                                      <p:stCondLst>
                                        <p:cond delay="0"/>
                                      </p:stCondLst>
                                      <p:childTnLst>
                                        <p:animEffect filter="fade" transition="out">
                                          <p:cBhvr>
                                            <p:cTn dur="500" id="25"/>
                                            <p:tgtEl>
                                              <p:spTgt spid="9"/>
                                            </p:tgtEl>
                                          </p:cBhvr>
                                        </p:animEffect>
                                        <p:set>
                                          <p:cBhvr>
                                            <p:cTn dur="1" fill="hold" id="26">
                                              <p:stCondLst>
                                                <p:cond delay="499"/>
                                              </p:stCondLst>
                                            </p:cTn>
                                            <p:tgtEl>
                                              <p:spTgt spid="9"/>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4"/>
                                            </p:tgtEl>
                                            <p:attrNameLst>
                                              <p:attrName>style.visibility</p:attrName>
                                            </p:attrNameLst>
                                          </p:cBhvr>
                                          <p:to>
                                            <p:strVal val="visible"/>
                                          </p:to>
                                        </p:set>
                                        <p:animEffect filter="fade" transition="in">
                                          <p:cBhvr>
                                            <p:cTn dur="500" id="31"/>
                                            <p:tgtEl>
                                              <p:spTgt spid="14"/>
                                            </p:tgtEl>
                                          </p:cBhvr>
                                        </p:animEffect>
                                      </p:childTnLst>
                                    </p:cTn>
                                  </p:par>
                                </p:childTnLst>
                              </p:cTn>
                            </p:par>
                          </p:childTnLst>
                        </p:cTn>
                      </p:par>
                      <p:par>
                        <p:cTn fill="hold" id="32">
                          <p:stCondLst>
                            <p:cond delay="indefinite"/>
                          </p:stCondLst>
                          <p:childTnLst>
                            <p:par>
                              <p:cTn fill="hold" id="33">
                                <p:stCondLst>
                                  <p:cond delay="0"/>
                                </p:stCondLst>
                                <p:childTnLst>
                                  <p:par>
                                    <p:cTn fill="hold" grpId="2" id="34" nodeType="clickEffect" presetClass="entr" presetID="10" presetSubtype="0">
                                      <p:stCondLst>
                                        <p:cond delay="0"/>
                                      </p:stCondLst>
                                      <p:childTnLst>
                                        <p:set>
                                          <p:cBhvr>
                                            <p:cTn dur="1" fill="hold" id="35">
                                              <p:stCondLst>
                                                <p:cond delay="0"/>
                                              </p:stCondLst>
                                            </p:cTn>
                                            <p:tgtEl>
                                              <p:spTgt spid="9"/>
                                            </p:tgtEl>
                                            <p:attrNameLst>
                                              <p:attrName>style.visibility</p:attrName>
                                            </p:attrNameLst>
                                          </p:cBhvr>
                                          <p:to>
                                            <p:strVal val="visible"/>
                                          </p:to>
                                        </p:set>
                                        <p:animEffect filter="fade" transition="in">
                                          <p:cBhvr>
                                            <p:cTn dur="500" id="36"/>
                                            <p:tgtEl>
                                              <p:spTgt spid="9"/>
                                            </p:tgtEl>
                                          </p:cBhvr>
                                        </p:animEffect>
                                      </p:childTnLst>
                                    </p:cTn>
                                  </p:par>
                                </p:childTnLst>
                              </p:cTn>
                            </p:par>
                            <p:par>
                              <p:cTn fill="hold" id="37">
                                <p:stCondLst>
                                  <p:cond delay="500"/>
                                </p:stCondLst>
                                <p:childTnLst>
                                  <p:par>
                                    <p:cTn fill="hold" grpId="0" id="38" nodeType="after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6"/>
                                            </p:tgtEl>
                                            <p:attrNameLst>
                                              <p:attrName>style.visibility</p:attrName>
                                            </p:attrNameLst>
                                          </p:cBhvr>
                                          <p:to>
                                            <p:strVal val="visible"/>
                                          </p:to>
                                        </p:set>
                                        <p:animEffect filter="fade" transition="in">
                                          <p:cBhvr>
                                            <p:cTn dur="500" id="45"/>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2" spid="9"/>
          <p:bldP animBg="1" grpId="0" spid="13"/>
          <p:bldP animBg="1" grpId="1" spid="13"/>
          <p:bldP animBg="1" grpId="0" spid="14"/>
          <p:bldP animBg="1" grpId="0" spid="15"/>
          <p:bldP animBg="1"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1000" fill="hold" id="7"/>
                                            <p:tgtEl>
                                              <p:spTgt spid="10"/>
                                            </p:tgtEl>
                                            <p:attrNameLst>
                                              <p:attrName>ppt_x</p:attrName>
                                            </p:attrNameLst>
                                          </p:cBhvr>
                                          <p:tavLst>
                                            <p:tav tm="0">
                                              <p:val>
                                                <p:strVal val="#ppt_x"/>
                                              </p:val>
                                            </p:tav>
                                            <p:tav tm="100000">
                                              <p:val>
                                                <p:strVal val="#ppt_x"/>
                                              </p:val>
                                            </p:tav>
                                          </p:tavLst>
                                        </p:anim>
                                        <p:anim calcmode="lin" valueType="num">
                                          <p:cBhvr additive="base">
                                            <p:cTn dur="1000" fill="hold" id="8"/>
                                            <p:tgtEl>
                                              <p:spTgt spid="10"/>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3"/>
                                            </p:tgtEl>
                                            <p:attrNameLst>
                                              <p:attrName>style.visibility</p:attrName>
                                            </p:attrNameLst>
                                          </p:cBhvr>
                                          <p:to>
                                            <p:strVal val="visible"/>
                                          </p:to>
                                        </p:set>
                                        <p:animEffect filter="fade" transition="in">
                                          <p:cBhvr>
                                            <p:cTn dur="500" id="13"/>
                                            <p:tgtEl>
                                              <p:spTgt spid="13"/>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21" presetSubtype="1">
                                      <p:stCondLst>
                                        <p:cond delay="0"/>
                                      </p:stCondLst>
                                      <p:childTnLst>
                                        <p:set>
                                          <p:cBhvr>
                                            <p:cTn dur="1" fill="hold" id="17">
                                              <p:stCondLst>
                                                <p:cond delay="0"/>
                                              </p:stCondLst>
                                            </p:cTn>
                                            <p:tgtEl>
                                              <p:spTgt spid="9"/>
                                            </p:tgtEl>
                                            <p:attrNameLst>
                                              <p:attrName>style.visibility</p:attrName>
                                            </p:attrNameLst>
                                          </p:cBhvr>
                                          <p:to>
                                            <p:strVal val="visible"/>
                                          </p:to>
                                        </p:set>
                                        <p:animEffect filter="wheel(1)" transition="in">
                                          <p:cBhvr>
                                            <p:cTn dur="1000" id="18"/>
                                            <p:tgtEl>
                                              <p:spTgt spid="9"/>
                                            </p:tgtEl>
                                          </p:cBhvr>
                                        </p:animEffect>
                                      </p:childTnLst>
                                    </p:cTn>
                                  </p:par>
                                </p:childTnLst>
                              </p:cTn>
                            </p:par>
                          </p:childTnLst>
                        </p:cTn>
                      </p:par>
                      <p:par>
                        <p:cTn fill="hold" id="19">
                          <p:stCondLst>
                            <p:cond delay="indefinite"/>
                          </p:stCondLst>
                          <p:childTnLst>
                            <p:par>
                              <p:cTn fill="hold" id="20">
                                <p:stCondLst>
                                  <p:cond delay="0"/>
                                </p:stCondLst>
                                <p:childTnLst>
                                  <p:par>
                                    <p:cTn fill="hold" grpId="1" id="21" nodeType="clickEffect" presetClass="exit" presetID="10" presetSubtype="0">
                                      <p:stCondLst>
                                        <p:cond delay="0"/>
                                      </p:stCondLst>
                                      <p:childTnLst>
                                        <p:animEffect filter="fade" transition="out">
                                          <p:cBhvr>
                                            <p:cTn dur="500" id="22"/>
                                            <p:tgtEl>
                                              <p:spTgt spid="13"/>
                                            </p:tgtEl>
                                          </p:cBhvr>
                                        </p:animEffect>
                                        <p:set>
                                          <p:cBhvr>
                                            <p:cTn dur="1" fill="hold" id="23">
                                              <p:stCondLst>
                                                <p:cond delay="499"/>
                                              </p:stCondLst>
                                            </p:cTn>
                                            <p:tgtEl>
                                              <p:spTgt spid="13"/>
                                            </p:tgtEl>
                                            <p:attrNameLst>
                                              <p:attrName>style.visibility</p:attrName>
                                            </p:attrNameLst>
                                          </p:cBhvr>
                                          <p:to>
                                            <p:strVal val="hidden"/>
                                          </p:to>
                                        </p:set>
                                      </p:childTnLst>
                                    </p:cTn>
                                  </p:par>
                                  <p:par>
                                    <p:cTn fill="hold" grpId="1" id="24" nodeType="withEffect" presetClass="exit" presetID="10" presetSubtype="0">
                                      <p:stCondLst>
                                        <p:cond delay="0"/>
                                      </p:stCondLst>
                                      <p:childTnLst>
                                        <p:animEffect filter="fade" transition="out">
                                          <p:cBhvr>
                                            <p:cTn dur="500" id="25"/>
                                            <p:tgtEl>
                                              <p:spTgt spid="9"/>
                                            </p:tgtEl>
                                          </p:cBhvr>
                                        </p:animEffect>
                                        <p:set>
                                          <p:cBhvr>
                                            <p:cTn dur="1" fill="hold" id="26">
                                              <p:stCondLst>
                                                <p:cond delay="499"/>
                                              </p:stCondLst>
                                            </p:cTn>
                                            <p:tgtEl>
                                              <p:spTgt spid="9"/>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4"/>
                                            </p:tgtEl>
                                            <p:attrNameLst>
                                              <p:attrName>style.visibility</p:attrName>
                                            </p:attrNameLst>
                                          </p:cBhvr>
                                          <p:to>
                                            <p:strVal val="visible"/>
                                          </p:to>
                                        </p:set>
                                        <p:animEffect filter="fade" transition="in">
                                          <p:cBhvr>
                                            <p:cTn dur="500" id="31"/>
                                            <p:tgtEl>
                                              <p:spTgt spid="14"/>
                                            </p:tgtEl>
                                          </p:cBhvr>
                                        </p:animEffect>
                                      </p:childTnLst>
                                    </p:cTn>
                                  </p:par>
                                </p:childTnLst>
                              </p:cTn>
                            </p:par>
                          </p:childTnLst>
                        </p:cTn>
                      </p:par>
                      <p:par>
                        <p:cTn fill="hold" id="32">
                          <p:stCondLst>
                            <p:cond delay="indefinite"/>
                          </p:stCondLst>
                          <p:childTnLst>
                            <p:par>
                              <p:cTn fill="hold" id="33">
                                <p:stCondLst>
                                  <p:cond delay="0"/>
                                </p:stCondLst>
                                <p:childTnLst>
                                  <p:par>
                                    <p:cTn fill="hold" grpId="2" id="34" nodeType="clickEffect" presetClass="entr" presetID="10" presetSubtype="0">
                                      <p:stCondLst>
                                        <p:cond delay="0"/>
                                      </p:stCondLst>
                                      <p:childTnLst>
                                        <p:set>
                                          <p:cBhvr>
                                            <p:cTn dur="1" fill="hold" id="35">
                                              <p:stCondLst>
                                                <p:cond delay="0"/>
                                              </p:stCondLst>
                                            </p:cTn>
                                            <p:tgtEl>
                                              <p:spTgt spid="9"/>
                                            </p:tgtEl>
                                            <p:attrNameLst>
                                              <p:attrName>style.visibility</p:attrName>
                                            </p:attrNameLst>
                                          </p:cBhvr>
                                          <p:to>
                                            <p:strVal val="visible"/>
                                          </p:to>
                                        </p:set>
                                        <p:animEffect filter="fade" transition="in">
                                          <p:cBhvr>
                                            <p:cTn dur="500" id="36"/>
                                            <p:tgtEl>
                                              <p:spTgt spid="9"/>
                                            </p:tgtEl>
                                          </p:cBhvr>
                                        </p:animEffect>
                                      </p:childTnLst>
                                    </p:cTn>
                                  </p:par>
                                </p:childTnLst>
                              </p:cTn>
                            </p:par>
                            <p:par>
                              <p:cTn fill="hold" id="37">
                                <p:stCondLst>
                                  <p:cond delay="500"/>
                                </p:stCondLst>
                                <p:childTnLst>
                                  <p:par>
                                    <p:cTn fill="hold" grpId="0" id="38" nodeType="after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6"/>
                                            </p:tgtEl>
                                            <p:attrNameLst>
                                              <p:attrName>style.visibility</p:attrName>
                                            </p:attrNameLst>
                                          </p:cBhvr>
                                          <p:to>
                                            <p:strVal val="visible"/>
                                          </p:to>
                                        </p:set>
                                        <p:animEffect filter="fade" transition="in">
                                          <p:cBhvr>
                                            <p:cTn dur="500" id="45"/>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2" spid="9"/>
          <p:bldP animBg="1" grpId="0" spid="13"/>
          <p:bldP animBg="1" grpId="1" spid="13"/>
          <p:bldP animBg="1" grpId="0" spid="14"/>
          <p:bldP animBg="1" grpId="0" spid="15"/>
          <p:bldP animBg="1"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FA1704-C65B-D272-BBF8-BBA11D6C1686}"/>
              </a:ext>
            </a:extLst>
          </p:cNvPr>
          <p:cNvSpPr txBox="1"/>
          <p:nvPr/>
        </p:nvSpPr>
        <p:spPr>
          <a:xfrm>
            <a:off x="5539597" y="2967335"/>
            <a:ext cx="1112805" cy="461665"/>
          </a:xfrm>
          <a:prstGeom prst="rect">
            <a:avLst/>
          </a:prstGeom>
          <a:noFill/>
        </p:spPr>
        <p:txBody>
          <a:bodyPr rtlCol="0" wrap="none">
            <a:spAutoFit/>
          </a:bodyPr>
          <a:lstStyle/>
          <a:p txid="44a3df7686e5095f0d053341b729bb4a">
            <a:pPr algn="l">
              <a:buClr>
                <a:srgbClr val="008CCF"/>
              </a:buClr>
            </a:pPr>
            <a:r>
              <a:rPr dirty="0" err="1" lang="fr-FR" sz="2400"/>
              <a:t>Démo</a:t>
            </a:r>
            <a:r>
              <a:rPr dirty="0" lang="fr-FR" sz="2400"/>
              <a:t> </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273340" p14:dur="1500" spd="slow"/>
    </mc:Choice>
    <mc:Fallback xmlns="">
      <p:transition advTm="27334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EC27-1493-3D05-1455-ABF65184950D}"/>
              </a:ext>
            </a:extLst>
          </p:cNvPr>
          <p:cNvSpPr>
            <a:spLocks noGrp="1"/>
          </p:cNvSpPr>
          <p:nvPr>
            <p:ph type="title"/>
          </p:nvPr>
        </p:nvSpPr>
        <p:spPr/>
        <p:txBody>
          <a:bodyPr/>
          <a:lstStyle/>
          <a:p txid="43d1b4d3a714f62ce96d102c1a463a6f">
            <a:r>
              <a:rPr lang="es-ES"/>
              <a:t>Modification des groupes d'éléments de données et des ensembles de groupes</a:t>
            </a:r>
          </a:p>
        </p:txBody>
      </p:sp>
      <p:sp>
        <p:nvSpPr>
          <p:cNvPr id="4" name="TextBox 3">
            <a:extLst>
              <a:ext uri="{FF2B5EF4-FFF2-40B4-BE49-F238E27FC236}">
                <a16:creationId xmlns:a16="http://schemas.microsoft.com/office/drawing/2014/main" id="{D72C5564-1062-3982-79C3-F6BC90420BA5}"/>
              </a:ext>
            </a:extLst>
          </p:cNvPr>
          <p:cNvSpPr txBox="1"/>
          <p:nvPr/>
        </p:nvSpPr>
        <p:spPr>
          <a:xfrm>
            <a:off x="1041400" y="16153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sp>
        <p:nvSpPr>
          <p:cNvPr id="5" name="TextBox 4">
            <a:extLst>
              <a:ext uri="{FF2B5EF4-FFF2-40B4-BE49-F238E27FC236}">
                <a16:creationId xmlns:a16="http://schemas.microsoft.com/office/drawing/2014/main" id="{52D2D88D-2B3F-C89B-B145-934C8E2ADEEF}"/>
              </a:ext>
            </a:extLst>
          </p:cNvPr>
          <p:cNvSpPr txBox="1"/>
          <p:nvPr/>
        </p:nvSpPr>
        <p:spPr>
          <a:xfrm>
            <a:off x="3842807" y="1615329"/>
            <a:ext cx="3103323"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3c573f028297915e8d30af8b88d4cb4c">
            <a:r>
              <a:rPr lang="es-ES"/>
              <a:t>Groupe d'éléments de données</a:t>
            </a:r>
          </a:p>
        </p:txBody>
      </p:sp>
      <p:sp>
        <p:nvSpPr>
          <p:cNvPr id="6" name="TextBox 5">
            <a:extLst>
              <a:ext uri="{FF2B5EF4-FFF2-40B4-BE49-F238E27FC236}">
                <a16:creationId xmlns:a16="http://schemas.microsoft.com/office/drawing/2014/main" id="{209A6688-D258-22A8-B214-755ACDF2DC75}"/>
              </a:ext>
            </a:extLst>
          </p:cNvPr>
          <p:cNvSpPr txBox="1"/>
          <p:nvPr/>
        </p:nvSpPr>
        <p:spPr>
          <a:xfrm>
            <a:off x="7191698" y="1615329"/>
            <a:ext cx="374160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68b9fba5ae2cd8e8fdfbdc4912a1c9a5">
            <a:r>
              <a:rPr lang="es-ES"/>
              <a:t>Ensemble de groupes d'éléments de donnée</a:t>
            </a:r>
          </a:p>
        </p:txBody>
      </p:sp>
      <p:sp>
        <p:nvSpPr>
          <p:cNvPr id="7" name="TextBox 6">
            <a:extLst>
              <a:ext uri="{FF2B5EF4-FFF2-40B4-BE49-F238E27FC236}">
                <a16:creationId xmlns:a16="http://schemas.microsoft.com/office/drawing/2014/main" id="{13405231-68E5-222A-DFC5-0C21024AB45C}"/>
              </a:ext>
            </a:extLst>
          </p:cNvPr>
          <p:cNvSpPr txBox="1"/>
          <p:nvPr/>
        </p:nvSpPr>
        <p:spPr>
          <a:xfrm>
            <a:off x="6496050" y="2976990"/>
            <a:ext cx="2971800" cy="2201565"/>
          </a:xfrm>
          <a:prstGeom prst="rect">
            <a:avLst/>
          </a:prstGeom>
          <a:noFill/>
        </p:spPr>
        <p:txBody>
          <a:bodyPr rtlCol="0" wrap="square">
            <a:spAutoFit/>
          </a:bodyPr>
          <a:lstStyle/>
          <a:p txid="175757404ee99fa7ac89a97811ba8b05">
            <a:pPr algn="l">
              <a:lnSpc>
                <a:spcPct val="200000"/>
              </a:lnSpc>
              <a:buClr>
                <a:srgbClr val="008CCF"/>
              </a:buClr>
            </a:pPr>
            <a:r>
              <a:rPr lang="es-ES" sz="2400"/>
              <a:t>Créer</a:t>
            </a:r>
          </a:p>
          <a:p txid="8b94683728483e29fee210745938786f">
            <a:pPr algn="l">
              <a:lnSpc>
                <a:spcPct val="200000"/>
              </a:lnSpc>
              <a:buClr>
                <a:srgbClr val="008CCF"/>
              </a:buClr>
            </a:pPr>
            <a:r>
              <a:rPr lang="es-ES" sz="2400"/>
              <a:t>Modifer</a:t>
            </a:r>
          </a:p>
          <a:p txid="27796dc9799b3a83e2cfe5cecfdd6817">
            <a:pPr algn="l">
              <a:lnSpc>
                <a:spcPct val="200000"/>
              </a:lnSpc>
              <a:buClr>
                <a:srgbClr val="008CCF"/>
              </a:buClr>
            </a:pPr>
            <a:r>
              <a:rPr lang="es-ES" sz="2400"/>
              <a:t>Supprimer</a:t>
            </a:r>
          </a:p>
        </p:txBody>
      </p:sp>
      <p:sp>
        <p:nvSpPr>
          <p:cNvPr id="8" name="Left Brace 7">
            <a:extLst>
              <a:ext uri="{FF2B5EF4-FFF2-40B4-BE49-F238E27FC236}">
                <a16:creationId xmlns:a16="http://schemas.microsoft.com/office/drawing/2014/main" id="{A7A5D83E-D86B-261F-B35B-4D4C09011940}"/>
              </a:ext>
            </a:extLst>
          </p:cNvPr>
          <p:cNvSpPr/>
          <p:nvPr/>
        </p:nvSpPr>
        <p:spPr>
          <a:xfrm rot="16200000">
            <a:off x="6732590" y="188912"/>
            <a:ext cx="635000" cy="5013326"/>
          </a:xfrm>
          <a:prstGeom prst="leftBrace">
            <a:avLst>
              <a:gd fmla="val 43537" name="adj1"/>
              <a:gd fmla="val 50000" name="adj2"/>
            </a:avLst>
          </a:prstGeom>
          <a:ln cap="rnd" w="349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9" name="Rectangle 8">
            <a:extLst>
              <a:ext uri="{FF2B5EF4-FFF2-40B4-BE49-F238E27FC236}">
                <a16:creationId xmlns:a16="http://schemas.microsoft.com/office/drawing/2014/main" id="{9C82519A-A340-ACAC-B371-D406A658FB5E}"/>
              </a:ext>
            </a:extLst>
          </p:cNvPr>
          <p:cNvSpPr/>
          <p:nvPr/>
        </p:nvSpPr>
        <p:spPr>
          <a:xfrm>
            <a:off x="5776605" y="323711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0" name="Graphic 5">
            <a:extLst>
              <a:ext uri="{FF2B5EF4-FFF2-40B4-BE49-F238E27FC236}">
                <a16:creationId xmlns:a16="http://schemas.microsoft.com/office/drawing/2014/main" id="{05D90252-2CA2-68C2-CF8D-BE85CA083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23938" y="2893408"/>
            <a:ext cx="821272" cy="764192"/>
          </a:xfrm>
          <a:prstGeom prst="rect">
            <a:avLst/>
          </a:prstGeom>
        </p:spPr>
      </p:pic>
      <p:sp>
        <p:nvSpPr>
          <p:cNvPr id="11" name="Rectangle 10">
            <a:extLst>
              <a:ext uri="{FF2B5EF4-FFF2-40B4-BE49-F238E27FC236}">
                <a16:creationId xmlns:a16="http://schemas.microsoft.com/office/drawing/2014/main" id="{5DEADC4E-8CE6-44D7-9742-D083EEA91E4D}"/>
              </a:ext>
            </a:extLst>
          </p:cNvPr>
          <p:cNvSpPr/>
          <p:nvPr/>
        </p:nvSpPr>
        <p:spPr>
          <a:xfrm>
            <a:off x="5802515" y="395981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2" name="Graphic 5">
            <a:extLst>
              <a:ext uri="{FF2B5EF4-FFF2-40B4-BE49-F238E27FC236}">
                <a16:creationId xmlns:a16="http://schemas.microsoft.com/office/drawing/2014/main" id="{27D1645E-FECA-C876-FC40-66914DD724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74778" y="3617118"/>
            <a:ext cx="821272" cy="764192"/>
          </a:xfrm>
          <a:prstGeom prst="rect">
            <a:avLst/>
          </a:prstGeom>
        </p:spPr>
      </p:pic>
      <p:sp>
        <p:nvSpPr>
          <p:cNvPr id="13" name="Rectangle 12">
            <a:extLst>
              <a:ext uri="{FF2B5EF4-FFF2-40B4-BE49-F238E27FC236}">
                <a16:creationId xmlns:a16="http://schemas.microsoft.com/office/drawing/2014/main" id="{A8FEC4A6-9FEC-2D37-87D4-7C40CDB67CF9}"/>
              </a:ext>
            </a:extLst>
          </p:cNvPr>
          <p:cNvSpPr/>
          <p:nvPr/>
        </p:nvSpPr>
        <p:spPr>
          <a:xfrm>
            <a:off x="5802515" y="467806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4" name="Graphic 5">
            <a:extLst>
              <a:ext uri="{FF2B5EF4-FFF2-40B4-BE49-F238E27FC236}">
                <a16:creationId xmlns:a16="http://schemas.microsoft.com/office/drawing/2014/main" id="{5B311C3D-D310-901A-1940-71864E02E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74778" y="4335368"/>
            <a:ext cx="821272" cy="764192"/>
          </a:xfrm>
          <a:prstGeom prst="rect">
            <a:avLst/>
          </a:prstGeom>
        </p:spPr>
      </p:pic>
    </p:spTree>
    <p:custDataLst>
      <p:tags r:id="rId1"/>
    </p:custDataLst>
    <p:extLst>
      <p:ext uri="{BB962C8B-B14F-4D97-AF65-F5344CB8AC3E}">
        <p14:creationId xmlns:p14="http://schemas.microsoft.com/office/powerpoint/2010/main" val="1700972218"/>
      </p:ext>
    </p:extLst>
  </p:cSld>
  <p:clrMapOvr>
    <a:masterClrMapping/>
  </p:clrMapOvr>
  <mc:AlternateContent xmlns:mc="http://schemas.openxmlformats.org/markup-compatibility/2006" xmlns:p14="http://schemas.microsoft.com/office/powerpoint/2010/main">
    <mc:Choice Requires="p14">
      <p:transition advTm="14160" p14:dur="2000" spd="slow"/>
    </mc:Choice>
    <mc:Fallback xmlns="">
      <p:transition advTm="1416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22" presetSubtype="1">
                                  <p:stCondLst>
                                    <p:cond delay="0"/>
                                  </p:stCondLst>
                                  <p:childTnLst>
                                    <p:set>
                                      <p:cBhvr>
                                        <p:cTn dur="1" fill="hold" id="17">
                                          <p:stCondLst>
                                            <p:cond delay="0"/>
                                          </p:stCondLst>
                                        </p:cTn>
                                        <p:tgtEl>
                                          <p:spTgt spid="8"/>
                                        </p:tgtEl>
                                        <p:attrNameLst>
                                          <p:attrName>style.visibility</p:attrName>
                                        </p:attrNameLst>
                                      </p:cBhvr>
                                      <p:to>
                                        <p:strVal val="visible"/>
                                      </p:to>
                                    </p:set>
                                    <p:animEffect filter="wipe(up)"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7">
                                            <p:txEl>
                                              <p:pRg end="0" st="0"/>
                                            </p:txEl>
                                          </p:spTgt>
                                        </p:tgtEl>
                                        <p:attrNameLst>
                                          <p:attrName>style.visibility</p:attrName>
                                        </p:attrNameLst>
                                      </p:cBhvr>
                                      <p:to>
                                        <p:strVal val="visible"/>
                                      </p:to>
                                    </p:set>
                                    <p:animEffect filter="fade" transition="in">
                                      <p:cBhvr>
                                        <p:cTn dur="500" id="23"/>
                                        <p:tgtEl>
                                          <p:spTgt spid="7">
                                            <p:txEl>
                                              <p:pRg end="0" st="0"/>
                                            </p:txEl>
                                          </p:spTgt>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par>
                                <p:cTn fill="hold" id="27" nodeType="withEffect" presetClass="entr" presetID="22" presetSubtype="8">
                                  <p:stCondLst>
                                    <p:cond delay="0"/>
                                  </p:stCondLst>
                                  <p:childTnLst>
                                    <p:set>
                                      <p:cBhvr>
                                        <p:cTn dur="1" fill="hold" id="28">
                                          <p:stCondLst>
                                            <p:cond delay="0"/>
                                          </p:stCondLst>
                                        </p:cTn>
                                        <p:tgtEl>
                                          <p:spTgt spid="10"/>
                                        </p:tgtEl>
                                        <p:attrNameLst>
                                          <p:attrName>style.visibility</p:attrName>
                                        </p:attrNameLst>
                                      </p:cBhvr>
                                      <p:to>
                                        <p:strVal val="visible"/>
                                      </p:to>
                                    </p:set>
                                    <p:animEffect filter="wipe(left)" transition="in">
                                      <p:cBhvr>
                                        <p:cTn dur="500" id="29"/>
                                        <p:tgtEl>
                                          <p:spTgt spid="1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7">
                                            <p:txEl>
                                              <p:pRg end="1" st="1"/>
                                            </p:txEl>
                                          </p:spTgt>
                                        </p:tgtEl>
                                        <p:attrNameLst>
                                          <p:attrName>style.visibility</p:attrName>
                                        </p:attrNameLst>
                                      </p:cBhvr>
                                      <p:to>
                                        <p:strVal val="visible"/>
                                      </p:to>
                                    </p:set>
                                    <p:animEffect filter="fade" transition="in">
                                      <p:cBhvr>
                                        <p:cTn dur="500" id="34"/>
                                        <p:tgtEl>
                                          <p:spTgt spid="7">
                                            <p:txEl>
                                              <p:pRg end="1" st="1"/>
                                            </p:txEl>
                                          </p:spTgt>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500" id="37"/>
                                        <p:tgtEl>
                                          <p:spTgt spid="11"/>
                                        </p:tgtEl>
                                      </p:cBhvr>
                                    </p:animEffect>
                                  </p:childTnLst>
                                </p:cTn>
                              </p:par>
                              <p:par>
                                <p:cTn fill="hold" id="38" nodeType="withEffect" presetClass="entr" presetID="22" presetSubtype="8">
                                  <p:stCondLst>
                                    <p:cond delay="0"/>
                                  </p:stCondLst>
                                  <p:childTnLst>
                                    <p:set>
                                      <p:cBhvr>
                                        <p:cTn dur="1" fill="hold" id="39">
                                          <p:stCondLst>
                                            <p:cond delay="0"/>
                                          </p:stCondLst>
                                        </p:cTn>
                                        <p:tgtEl>
                                          <p:spTgt spid="12"/>
                                        </p:tgtEl>
                                        <p:attrNameLst>
                                          <p:attrName>style.visibility</p:attrName>
                                        </p:attrNameLst>
                                      </p:cBhvr>
                                      <p:to>
                                        <p:strVal val="visible"/>
                                      </p:to>
                                    </p:set>
                                    <p:animEffect filter="wipe(left)" transition="in">
                                      <p:cBhvr>
                                        <p:cTn dur="500" id="40"/>
                                        <p:tgtEl>
                                          <p:spTgt spid="12"/>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7">
                                            <p:txEl>
                                              <p:pRg end="2" st="2"/>
                                            </p:txEl>
                                          </p:spTgt>
                                        </p:tgtEl>
                                        <p:attrNameLst>
                                          <p:attrName>style.visibility</p:attrName>
                                        </p:attrNameLst>
                                      </p:cBhvr>
                                      <p:to>
                                        <p:strVal val="visible"/>
                                      </p:to>
                                    </p:set>
                                    <p:animEffect filter="fade" transition="in">
                                      <p:cBhvr>
                                        <p:cTn dur="500" id="45"/>
                                        <p:tgtEl>
                                          <p:spTgt spid="7">
                                            <p:txEl>
                                              <p:pRg end="2" st="2"/>
                                            </p:txEl>
                                          </p:spTgt>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13"/>
                                        </p:tgtEl>
                                        <p:attrNameLst>
                                          <p:attrName>style.visibility</p:attrName>
                                        </p:attrNameLst>
                                      </p:cBhvr>
                                      <p:to>
                                        <p:strVal val="visible"/>
                                      </p:to>
                                    </p:set>
                                    <p:animEffect filter="fade" transition="in">
                                      <p:cBhvr>
                                        <p:cTn dur="500" id="48"/>
                                        <p:tgtEl>
                                          <p:spTgt spid="13"/>
                                        </p:tgtEl>
                                      </p:cBhvr>
                                    </p:animEffect>
                                  </p:childTnLst>
                                </p:cTn>
                              </p:par>
                              <p:par>
                                <p:cTn fill="hold" id="49" nodeType="withEffect" presetClass="entr" presetID="22" presetSubtype="8">
                                  <p:stCondLst>
                                    <p:cond delay="0"/>
                                  </p:stCondLst>
                                  <p:childTnLst>
                                    <p:set>
                                      <p:cBhvr>
                                        <p:cTn dur="1" fill="hold" id="50">
                                          <p:stCondLst>
                                            <p:cond delay="0"/>
                                          </p:stCondLst>
                                        </p:cTn>
                                        <p:tgtEl>
                                          <p:spTgt spid="14"/>
                                        </p:tgtEl>
                                        <p:attrNameLst>
                                          <p:attrName>style.visibility</p:attrName>
                                        </p:attrNameLst>
                                      </p:cBhvr>
                                      <p:to>
                                        <p:strVal val="visible"/>
                                      </p:to>
                                    </p:set>
                                    <p:animEffect filter="wipe(left)" transition="in">
                                      <p:cBhvr>
                                        <p:cTn dur="500" id="51"/>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build="p" grpId="0" spid="7" uiExpand="1"/>
      <p:bldP animBg="1" grpId="0" spid="8"/>
      <p:bldP animBg="1" grpId="0" spid="9"/>
      <p:bldP animBg="1" grpId="0" spid="11"/>
      <p:bldP animBg="1" grpId="0" spid="13"/>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EC27-1493-3D05-1455-ABF65184950D}"/>
              </a:ext>
            </a:extLst>
          </p:cNvPr>
          <p:cNvSpPr>
            <a:spLocks noGrp="1"/>
          </p:cNvSpPr>
          <p:nvPr>
            <p:ph type="title"/>
          </p:nvPr>
        </p:nvSpPr>
        <p:spPr/>
        <p:txBody>
          <a:bodyPr/>
          <a:lstStyle/>
          <a:p txid="43d1b4d3a714f62ce96d102c1a463a6f">
            <a:r>
              <a:rPr lang="es-ES"/>
              <a:t>Modification des groupes d'éléments de données et des ensembles de groupes</a:t>
            </a:r>
          </a:p>
        </p:txBody>
      </p:sp>
      <p:sp>
        <p:nvSpPr>
          <p:cNvPr id="5" name="TextBox 4">
            <a:extLst>
              <a:ext uri="{FF2B5EF4-FFF2-40B4-BE49-F238E27FC236}">
                <a16:creationId xmlns:a16="http://schemas.microsoft.com/office/drawing/2014/main" id="{52D2D88D-2B3F-C89B-B145-934C8E2ADEEF}"/>
              </a:ext>
            </a:extLst>
          </p:cNvPr>
          <p:cNvSpPr txBox="1"/>
          <p:nvPr/>
        </p:nvSpPr>
        <p:spPr>
          <a:xfrm>
            <a:off x="1347257" y="1615329"/>
            <a:ext cx="3103323"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3c573f028297915e8d30af8b88d4cb4c">
            <a:r>
              <a:rPr lang="es-ES"/>
              <a:t>Groupe d'éléments de données</a:t>
            </a:r>
          </a:p>
        </p:txBody>
      </p:sp>
      <p:sp>
        <p:nvSpPr>
          <p:cNvPr id="6" name="TextBox 5">
            <a:extLst>
              <a:ext uri="{FF2B5EF4-FFF2-40B4-BE49-F238E27FC236}">
                <a16:creationId xmlns:a16="http://schemas.microsoft.com/office/drawing/2014/main" id="{209A6688-D258-22A8-B214-755ACDF2DC75}"/>
              </a:ext>
            </a:extLst>
          </p:cNvPr>
          <p:cNvSpPr txBox="1"/>
          <p:nvPr/>
        </p:nvSpPr>
        <p:spPr>
          <a:xfrm>
            <a:off x="4696148" y="1615329"/>
            <a:ext cx="374160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68b9fba5ae2cd8e8fdfbdc4912a1c9a5">
            <a:r>
              <a:rPr lang="es-ES"/>
              <a:t>Ensemble de groupes d'éléments de donnée</a:t>
            </a:r>
          </a:p>
        </p:txBody>
      </p:sp>
      <p:sp>
        <p:nvSpPr>
          <p:cNvPr id="7" name="TextBox 6">
            <a:extLst>
              <a:ext uri="{FF2B5EF4-FFF2-40B4-BE49-F238E27FC236}">
                <a16:creationId xmlns:a16="http://schemas.microsoft.com/office/drawing/2014/main" id="{13405231-68E5-222A-DFC5-0C21024AB45C}"/>
              </a:ext>
            </a:extLst>
          </p:cNvPr>
          <p:cNvSpPr txBox="1"/>
          <p:nvPr/>
        </p:nvSpPr>
        <p:spPr>
          <a:xfrm>
            <a:off x="4000500" y="2976990"/>
            <a:ext cx="2971800" cy="2201565"/>
          </a:xfrm>
          <a:prstGeom prst="rect">
            <a:avLst/>
          </a:prstGeom>
          <a:noFill/>
        </p:spPr>
        <p:txBody>
          <a:bodyPr rtlCol="0" wrap="square">
            <a:spAutoFit/>
          </a:bodyPr>
          <a:lstStyle/>
          <a:p txid="175757404ee99fa7ac89a97811ba8b05">
            <a:pPr algn="l">
              <a:lnSpc>
                <a:spcPct val="200000"/>
              </a:lnSpc>
              <a:buClr>
                <a:srgbClr val="008CCF"/>
              </a:buClr>
            </a:pPr>
            <a:r>
              <a:rPr lang="es-ES" sz="2400"/>
              <a:t>Créer</a:t>
            </a:r>
          </a:p>
          <a:p txid="8b94683728483e29fee210745938786f">
            <a:pPr algn="l">
              <a:lnSpc>
                <a:spcPct val="200000"/>
              </a:lnSpc>
              <a:buClr>
                <a:srgbClr val="008CCF"/>
              </a:buClr>
            </a:pPr>
            <a:r>
              <a:rPr lang="es-ES" sz="2400"/>
              <a:t>Modifer</a:t>
            </a:r>
          </a:p>
          <a:p txid="27796dc9799b3a83e2cfe5cecfdd6817">
            <a:pPr algn="l">
              <a:lnSpc>
                <a:spcPct val="200000"/>
              </a:lnSpc>
              <a:buClr>
                <a:srgbClr val="008CCF"/>
              </a:buClr>
            </a:pPr>
            <a:r>
              <a:rPr lang="es-ES" sz="2400"/>
              <a:t>Supprimer</a:t>
            </a:r>
          </a:p>
        </p:txBody>
      </p:sp>
      <p:sp>
        <p:nvSpPr>
          <p:cNvPr id="8" name="Left Brace 7">
            <a:extLst>
              <a:ext uri="{FF2B5EF4-FFF2-40B4-BE49-F238E27FC236}">
                <a16:creationId xmlns:a16="http://schemas.microsoft.com/office/drawing/2014/main" id="{A7A5D83E-D86B-261F-B35B-4D4C09011940}"/>
              </a:ext>
            </a:extLst>
          </p:cNvPr>
          <p:cNvSpPr/>
          <p:nvPr/>
        </p:nvSpPr>
        <p:spPr>
          <a:xfrm rot="16200000">
            <a:off x="4237040" y="188912"/>
            <a:ext cx="635000" cy="5013326"/>
          </a:xfrm>
          <a:prstGeom prst="leftBrace">
            <a:avLst>
              <a:gd fmla="val 43537" name="adj1"/>
              <a:gd fmla="val 50000" name="adj2"/>
            </a:avLst>
          </a:prstGeom>
          <a:ln cap="rnd" w="349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9" name="Rectangle 8">
            <a:extLst>
              <a:ext uri="{FF2B5EF4-FFF2-40B4-BE49-F238E27FC236}">
                <a16:creationId xmlns:a16="http://schemas.microsoft.com/office/drawing/2014/main" id="{9C82519A-A340-ACAC-B371-D406A658FB5E}"/>
              </a:ext>
            </a:extLst>
          </p:cNvPr>
          <p:cNvSpPr/>
          <p:nvPr/>
        </p:nvSpPr>
        <p:spPr>
          <a:xfrm>
            <a:off x="3281055" y="323711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0" name="Graphic 5">
            <a:extLst>
              <a:ext uri="{FF2B5EF4-FFF2-40B4-BE49-F238E27FC236}">
                <a16:creationId xmlns:a16="http://schemas.microsoft.com/office/drawing/2014/main" id="{05D90252-2CA2-68C2-CF8D-BE85CA083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128388" y="2893408"/>
            <a:ext cx="821272" cy="764192"/>
          </a:xfrm>
          <a:prstGeom prst="rect">
            <a:avLst/>
          </a:prstGeom>
        </p:spPr>
      </p:pic>
      <p:sp>
        <p:nvSpPr>
          <p:cNvPr id="11" name="Rectangle 10">
            <a:extLst>
              <a:ext uri="{FF2B5EF4-FFF2-40B4-BE49-F238E27FC236}">
                <a16:creationId xmlns:a16="http://schemas.microsoft.com/office/drawing/2014/main" id="{5DEADC4E-8CE6-44D7-9742-D083EEA91E4D}"/>
              </a:ext>
            </a:extLst>
          </p:cNvPr>
          <p:cNvSpPr/>
          <p:nvPr/>
        </p:nvSpPr>
        <p:spPr>
          <a:xfrm>
            <a:off x="3306965" y="395981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2" name="Graphic 5">
            <a:extLst>
              <a:ext uri="{FF2B5EF4-FFF2-40B4-BE49-F238E27FC236}">
                <a16:creationId xmlns:a16="http://schemas.microsoft.com/office/drawing/2014/main" id="{27D1645E-FECA-C876-FC40-66914DD724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179228" y="3617118"/>
            <a:ext cx="821272" cy="764192"/>
          </a:xfrm>
          <a:prstGeom prst="rect">
            <a:avLst/>
          </a:prstGeom>
        </p:spPr>
      </p:pic>
      <p:sp>
        <p:nvSpPr>
          <p:cNvPr id="13" name="Rectangle 12">
            <a:extLst>
              <a:ext uri="{FF2B5EF4-FFF2-40B4-BE49-F238E27FC236}">
                <a16:creationId xmlns:a16="http://schemas.microsoft.com/office/drawing/2014/main" id="{A8FEC4A6-9FEC-2D37-87D4-7C40CDB67CF9}"/>
              </a:ext>
            </a:extLst>
          </p:cNvPr>
          <p:cNvSpPr/>
          <p:nvPr/>
        </p:nvSpPr>
        <p:spPr>
          <a:xfrm>
            <a:off x="3306965" y="4678067"/>
            <a:ext cx="472483" cy="47248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4" name="Graphic 5">
            <a:extLst>
              <a:ext uri="{FF2B5EF4-FFF2-40B4-BE49-F238E27FC236}">
                <a16:creationId xmlns:a16="http://schemas.microsoft.com/office/drawing/2014/main" id="{5B311C3D-D310-901A-1940-71864E02E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179228" y="4335368"/>
            <a:ext cx="821272" cy="764192"/>
          </a:xfrm>
          <a:prstGeom prst="rect">
            <a:avLst/>
          </a:prstGeom>
        </p:spPr>
      </p:pic>
      <p:sp>
        <p:nvSpPr>
          <p:cNvPr id="3" name="TextBox 2">
            <a:extLst>
              <a:ext uri="{FF2B5EF4-FFF2-40B4-BE49-F238E27FC236}">
                <a16:creationId xmlns:a16="http://schemas.microsoft.com/office/drawing/2014/main" id="{A4F0791E-D2D7-FACE-7A0C-B326CB232293}"/>
              </a:ext>
            </a:extLst>
          </p:cNvPr>
          <p:cNvSpPr txBox="1"/>
          <p:nvPr/>
        </p:nvSpPr>
        <p:spPr>
          <a:xfrm>
            <a:off x="6566948" y="3957932"/>
            <a:ext cx="3741600" cy="461665"/>
          </a:xfrm>
          <a:prstGeom prst="rect">
            <a:avLst/>
          </a:prstGeom>
          <a:noFill/>
        </p:spPr>
        <p:txBody>
          <a:bodyPr rtlCol="0" wrap="square">
            <a:spAutoFit/>
          </a:bodyPr>
          <a:lstStyle/>
          <a:p txid="7582f1877730c99cdab4ee13e4379637">
            <a:pPr algn="l" indent="-342900" marL="342900">
              <a:buClr>
                <a:srgbClr val="008CCF"/>
              </a:buClr>
              <a:buFont charset="-79" pitchFamily="2" typeface="Rubik"/>
              <a:buChar char="•"/>
            </a:pPr>
            <a:r>
              <a:rPr lang="es-ES" sz="2400"/>
              <a:t>Une plus grande flexibilité</a:t>
            </a:r>
          </a:p>
        </p:txBody>
      </p:sp>
    </p:spTree>
    <p:custDataLst>
      <p:tags r:id="rId1"/>
    </p:custDataLst>
    <p:extLst>
      <p:ext uri="{BB962C8B-B14F-4D97-AF65-F5344CB8AC3E}">
        <p14:creationId xmlns:p14="http://schemas.microsoft.com/office/powerpoint/2010/main" val="242032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762" p14:dur="1250" spd="slow">
        <p159:morph option="byObject"/>
      </p:transition>
    </mc:Choice>
    <mc:Fallback xmlns="">
      <p:transition advTm="676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nrt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Ceu1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QJ67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Ceu1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ECeu1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Anrt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QJ67VJQTsyJpAAAAbgAAABwAAAB1bml2ZXJzYWwvbG9jYWxfc2V0dGluZ3MueG1sDcwxDoMwDEDRnVNY3int1oHAxlaW0gNYxEWRHBuRgOD2ZPvD02/7MwocvKVg6vD1eCKwzuaDLg5/01C/EVIm9SSm7FANoe+qVmwm+XLOBSZYhS7eJo4lMo8Uixx2EajhU17/wB6brroBUEsDBBQAAgAIAECeu1TVgZdqBxMAAFs0AAAXAAAAdW5pdmVyc2FsL3VuaXZlcnNhbC5wbmftm2tYU2e2x8PgKL0AZWZ6lEvIcdDp2I4wVlM1McTewEsFQQW5BHQYpRIJQQiBQIgdqdgKxGqVVrnUgo1JSFLKJZALsdCaKkgqIYkQQsCIQDbsyCXknpwd1DnT8/TTOfM850s+5Nl5f0/ed//X2utde61k55P9MdG+Lwa9CIPBfHfvei8eBlsxDoN5+/ishEjVnbkI6OCVFx/9DozbHzINDVZkvr3vbRismf6S/ehvofELxF1JeTDYX/a4X15kSv4+GGzzk93vvX2wMG1WYzhvtFBVua6W0d81FEr/kPPnxsWzuw6+uP5k265Po25y9q9+eQ3y+op477mYF2d9d9/4mnn5m62fZle8J0j5DU7NOZaSxQ+uJqDmu0ZkCkMdsDmvH/9YZLpaZNB5xXLx/bwvgT46xPr7jKsJkBbY6YSobe7jh8fLvN3D4/+G4X9UErWWfvK63RfX7aac0kiLDWLygsZQanpcSx7ttOiwzozdiDk9/m3qvps8X1MAnQjNevL5yGTzTL1jqF4jciyp1aseXowcVqjOWoM+e7PbCwb76zA1tJeydK1RyOIFbAgLgaY0aKAZ4Nv8dfC9gdAlgK255/Mas+HzAD9Iy/0K4kXUnn8jnu0JGo80MmM1JTMZiGIlz36Xd5KODl2yAjza2A62rHSpZWtOl+Vxi3xwoiaU1lQlmd2CdcixDrux5OHv6823crGWS1jLzBOdOmzDG8fcHjvSWr2pW6ElSznV+L+n9Bx2JEkRMsnKVq25UltYOgIukuy5ZSnliVhTHtb0kQpHnb9UL7KYpVjnjAHI/ixfEr/s8Cjbt9EdyFOcgJnCEUpn3Wx7jNCPXXVmmPLWCOtsJ6rEN5+tK6oq5ylzSQLS4UqyVL7r7t7nRoWOK28lyA6jMQSxqE6xdJlXMmE5yqa0J8PJIXMsWxURICksMeWY3aaIZ5r9i8vYcTPbSuD0FAZHwpNzexKAVkaGen3YSDNpCPmY06OfRcFN6zS8Z05Mu+3DP9tszZVTlobKkd2KokQpYjs08yixFiwMvDj/zIriwLBUsT0Du5QhS+O6PsmH82OEK5s1LQMENHgxACw0c9PtP6aXONFAgfdXjb3PLThWSeRJnNaF7/G+eKAV2cfpoUsYnKjvUCLWAq+HDVnAcL3QQ0HHRkTHJ9z1WQWD3fowAl/GVhILUBdr/fJJoyQny5lXThpWQBYIarIwl7h+vMwJhUVpTiz6U83it8/1fRmW2lb320S4P28twRF7U1rgysgi3fEhn6wlVFLZlCFa/39iRM9sjmwKALsU59pRjoBBPKkELkXQLue7nq80E1bTyEh6JiZq2274jQr3Fqg4XnZpMM6DPdiDPdiDPdiDPdiDPdiDPdiDPdiDPdiDPdiDPdiDPdiDPdiDPdiDPdiDPfj/F78eOv70mY89YqMyxYBliUdAL/fTGe8vP65R8oeZUOLegebln8hhMf/7waA4qoOstY3eo7nEWIGFLjFKckqdaknegqHLoqZ/TUnRZ7P4nNHb+KIm16hQLwiHwQqtzkmDqz7T9CqbVwpUzjp21xrwEsvjFuBJsMShvIcQLYA2FYEL8lzDBvv4gukOSNqAx1WTxKOmuZ+fmvFj2Ija4Jy+1HGdy28eVZZTXodWFyhJXrBb8sSe+2BkQ+hoMG2x36aan8gSbS5bSlAZqFEDGm/CbtSVT6M7rOEy8CV1RpN76h731NvLUxNkp9WaxEESq/k1416txTF7bFqgMNYMY8auNGYwC8uK92hvdMoqx5gbtJefTXkcDbfZxHyXwaZaOlZQfb0uXrhq5GL+X16lE4URx+md5cO4xwd8Yafpb2E/HU63hjGFvftjmU+FvNld2yzsYwQ9mU+1YQs7DbSuh7Mw84ds3mUhr0GQVveCqXDv7DOngxWaY5GK09UN0CeZvV2PsOlzBbAjZYDM51c+pOsx+6eFW2SJIjhszbh1czdm9JmsY2XoDPKXsW1+7gdk7mGdfdjOotk2lRb7SFRvZdKcMyXREnuvyzg0Yf+Jbj+TSTWysTbnplQ1z2XlYSVcQKazPVxdOo7dQUPY2TRHDsHx9SnVdLi44oCQfh5lkNn7JNTSIin0Prs2E57o4tbmMdiquJxMsQaHqje2sVS5VXxvWFgqLapDmsICX9szgIMiN3MmfIFZkI08bq+V2EyE0rFVpU+UXo8OVpJIdQeQ3MFXEhE/kJJo0xm09UFLHaliiV7ABTq5pqCbeyoPAdQkxU5+8DcgSnOjOlffDp08B3dbIELtE1fF55B980mFjmK9ERwhCQRNArtgBLWvWjOZET050y+/v124kL/i1vkKoiNwPDSHKV+lvpiffNeHfBt8sz5LlXAmqhNI2sXQB0ZX7+jd2PlBeKKhJai2KtLpoDmGVtPlpnu5a9jNWZUHybUgVweeUkvfrzVtu608oW81LinV1IMurnFTkg5HtdegcY4kBpN2LQCk1LagZSaq1pRt61vdJcI41ns9+eOvukS5PrBPOZYXg0mZ3tZFhAubT4hdBQYpJepvTNOPQQbIYpxUMwFZLF8I1fZbF6bMOezr3JXteYyUgnKcHFyYa60387HFC2ewi8xrkjl+ZJFhfLpGU4RCZZLr8P7EV2ERgsc+ifwkAF/goJKv0v8W1WFTOTZdRkX+fKURx1wKIAzBCxDS3s5Gdyi/m7z1dfZeujAKV9DTG4NBn3BM6XD6oRiGTPkQVZAhzx1EUbHgylZhDHn6WIjGmJurDSB0LuYLe7gnTJYOa7XLKRkpseeUPvSut/HsLbRmzGxn/1DtZCpfvJFMrXSr0klca1Xfb4Kl5XMCQETp0ksyyXHXj3THxLUIOyNdXUdQ+TsaaNaTR5j64P1GpASVFqWJ5MoPAluMvld10/oJ3XSCEaXPByYiqDq1TNZiVdNcclkVO6esNtR0IW3JhywqjXVlAxSOvKkHFPgBlJSI+rQEsaiq2MiWPLEb+KQdhmyFrSmyTilNoNbMxpC1v9g//ic0XzWFY8Ag0pBvBFqK8Bbtw5yZzt8yTnnugtI1YSM4xGp5dIcgw5boGjZhXTU8iap2UJ55WgH/GcX102LOHXaHQTYHreFTNwoA/CAUik3AkUPkW8BH3WBr9cpb57mbuhWqSZ1qJv+HZH4EQ6FyktCJDf3gFkXuTtZRAvkq0tqkHpKrlUHFyhP0hlEkZShsZM7KobnmOkhiLsBAkeFKIw6yTikgAGbhaDpbV2RgRdZVTRZPOT7KeJaI5nU33dG2Fp6zn/X84jKNL9kM8bJzLK1XQb3/38MPZKimW16OsNQSo6FQH+g93E9NHTGRuzdW14HHKolS9B3SqkLyVVbdeqJ9eL+2U6tZi5lcXOQfIjfStR9HhvLTIjH2B24TVYdc7UaT7kyzbcWyhfD673H8OKF8RCFwsHkWZEdI9Feoppi8EJLyRBU/AL8tZZLDZ/a3JPMv4XcmVwtZcYRaQ6EZSfkgLJUkojdzVRofsppUaP9mXNBEqkOJqnhKS5Xs4o60UQq1Ol9kyLtnimOBe/97W63lBF9S3JDiGsKrK4j4HZ33gsb0pxKkcx8DzLgsHB8Zxcn8VHEUeY4TsQ6gvboReUVhuwklD2GVerspN06KiO4xborXP0GaFWqyXXzK2K48OsGVb4zIKEshO9nyVSsZcEl4CHqUye3fXrfUqpngxcSS7XkqyPrBCU7mhhDeNYGOql3rd3o1Jr8sRbeXpM250vTZVCG6fWU70k/xYUuaDLWvzS+loZ9SXNUw0Gys4FNS6OW8zyYXA0+ppporiIBMs/llukrVCXybLIth96KcP02BSRf4YsNF/SyO14ASy/K08aT6uIvg6/8M2gtPg5YZMDFyJCGjL+j9giwf1Cw396yNbXrX9wAJrqqXRoQgibNcF8purvhOHZMIosDBTvr5eO9hgQi54gpFCMyrcqX07ylFvjnkWgKzF5O21DYbiVDVuozwR5oTLDnizk10Iyk639SwebKmzvlgjlTTXqV1dAJQ1olBrFCQtYA2WWOS7ocV3n83qkPXEc9Z+5fsyneFAQRMC2HroxB/NPVPqZo6pTZRyud0XT/ASDoTpwG5vZ2yc4Vc6ZvdihYYHftmspQDELd2a0jwBKkt3DhJSa9tL9ZqGLqJg4wcGXUPZ9XQxfwUZrQLPV41KYz1bxP2leeL1jLdHvCKkIILudQ6HvpHPsl+/5qei7izDco8in/VWqAwF2i9uL8Ze98/cFz5xSHNW7dSB4I+yepjSnjVbOO+L+Vejx/MBT7C70Rx/NIZSdjQTkKeamtH6HxOB9stk0S0H0/zrQYomkoiA87rYREu0aXagmAqJ4Cb3JNOqkTs3feLO3cjKew7wWIHfoUoRCiTGotKKatMraRV1sJVRWSBHpKUAHxH5ujINNCdJveqMd5P2p86sdxOvymtalDPzVdpvxBkl6Edr/oBS80rr6JkenO7QgtsQVoVvUBwKhz7aTLmmwDQfMo3eVkYGVd+SEzT57PVXZ91pEW3oZ0DeqNK+qOgCW+PZf6P/MAJ/sy9bcLGJh5QI7myhTxZWQrcYAareFAKz2wLL1ahSk2T3LyCyc5Gys+ttrlBddfv/W+dD7Wix7lzfY3IFxUqI9Jc4zw8NX2h5ezXAvi2ugJ4acjlAk7mnGKCe5Shi45jS99yp4T2ukB+8DiUnenVzTHps4QzPGQ3x5RE4mRu/KbAv2P99OGnN2nEgGBtEo4ygtwjnrsdvDXdcjeREGnqlFGhHFLlHd5iK0klX1CRJ2Rt4LlR4+lJtxulPAyjtg40L0vdrprzc+SeY2OBCbk8ESaauh6W6puI/4Gl/PlSPup3s8O+24H2v8IvsIz1zqbebdQoDbL4ZFhqW9eX/NL6FAqcC2RXHsVXaDQRnbd9+KPf6PMLqbt+UeGVtxI+SKgOJVeGH/JOqczmdVn193hOPW9UtDSMR0wB6S7rPbrLTMeiKzf59ash167yVuD832HpDHmdQPQmt3NVc1U5pB0EcQnF3LzsXx0pgfwTMGHcSSRTYGmLPwdwUaPhh4SZ72oUhHWo7K2PmnJEg0eBpSeLb+FJqD8rzuXt6HL6SnW8oYyQ8RipHMqZw6h7KOe2s/AIw6LDDC0wKgPsCqQ28Zl4Sqvk92ChtXxxv7C3ZJc0+HP9gI57f/1o0WRtpneKbzaZKeds4jr9Rggmy2GOISqRQT6SSJLmae5gRi0aUj+4A0r+X6kADZymUt10i27VvUI+SU6G7uyV0BaQJHJYkFySLX+YGt2R5UgTCCpZ2sACwk5Ue5340CQGA17F3HbbdTYN1Q2nRaTU0shFALXZj/aTTyIiGkgiK9rqm794Wp5vCBsJdOsEVh4jTeeqpn6Xbn+4ut7RMX2jyz4RoS1xLtRLLCBZ8kbljIaspboaHM6CerpiDm09pJluQnezdQYNs5/6mhkKEJAF+hhCfzhoXJrxc4f2aydMR46SUcsVCZcQVqX9QLBIrin9g/tuewA0o4mA7o1AcsSGtuJbG3dL40tDjMuFeD8TgeRktt+IXPhSNlICpGiH/dYMlIVmQYUQyxCCkOiE7LMCK3cetEuhkzAall0kHz/Vht4IVWVKH4b6Vyr3PH0g0Ygei6Fa2rRiyyeupdpMhTaWqgvWdlgGqrta4RGNL2AGocLvMLWaXyp6bK74ByuNa/BB0H7Qcf95mkb1yo4sd+D8/VdbiH7LIgNLXVCm5IhdAy7TXomtfCvWXO+SrmL1VOl3YK0NWMHzEzW7F5yecteUUK6M6nBWEOn8wad9WuB4/wOo/5mtSUwrmnBIHJ1yLwJJX04zl/N1H2+5Xm7V80cflMaktVDgk4Vo2F+7jZllxaIb/7q/67Mm14w3Uv2NldpSvG170T09qUY3C7vlo6oPAOeu/OLis2pbbLmDVjiR4T0ybfh4QXfz6ui7YgdY3x5pY4cL06TbR/1gzyv9X/Rgw9vd4cJ3bepZ3eWQ1PkTjaYDRsRmd9Roq1YPlHHH/UeL+BMfxeKO45ZuQG0VIhueXmz8/tdszSlduLbVvcltEThu/4HJ38LGcjf/wjKoPUfRyqaGFWrr/thpbXFiddpq5E2qA0inuW4s6FtNgSAMZn5CXSOpXmhIs74R4O6pW8QhOL6g7oBBtNC/9DZ/3SEj8o9Qlxk7fdYWJPmi+C788l7eeauDYBSOdy218cS0n9Ko3ypOFEii/WCnpdN859jsLPV9HMP2MubsfX+GbcdbJQaxqd1ftJ7J4gVA3S3g/HhYxYJ6dfvfQMa8QcxeFNyM45RiU43DeGi5qfoUbHuyNHgMBqu7wnM8vqa2VVAKc+xxzqZzL9C3hhb7F500iw1Uw+NY56PYdv9b66lb2LwXjG3jkQ8DuPmOd2bxpNn0PscDl5hsvAB87bx0VkYF87byRPN3obAqcH3kDYPRtUIDVdbC46ZivMFI75H5zxE5O5a4jgevjK0Fke5/n8Bg1ZuXjzs3L3+XAdvyfxi2CjottJ6LE/N3hhuuusHu92Pe475z5B//BVBLAwQUAAIACABAnrtUQwg7MEoAAABqAAAAGwAAAHVuaXZlcnNhbC91bml2ZXJzYWwucG5nLnhtbLOxr8jNUShLLSrOzM+zVTLUM1Cyt+PlsikoSi3LTC1XqACKGekZQICSQiUqtzwzpSTDVsnSxBwhlpGamZ5RYqtkbmgAF9QHGgk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AnrtUBqKuqXIGAAAmGQAAHQAAAAAAAAABAAAAAADgEQAAdW5pdmVyc2FsL2NvbW1vbl9tZXNzYWdlcy5sbmdQSwECAAAUAAIACABAnrtUuIK7sqMAAACAAQAALgAAAAAAAAABAAAAAACNGAAAdW5pdmVyc2FsL3BsYXliYWNrX2FuZF9uYXZpZ2F0aW9uX3NldHRpbmdzLnhtbFBLAQIAABQAAgAIAECeu1RZgY6BUQQAANwVAAAnAAAAAAAAAAEAAAAAAHwZAAB1bml2ZXJzYWwvZmxhc2hfcHVibGlzaGluZ19zZXR0aW5ncy54bWxQSwECAAAUAAIACABAnrtUmyyymYcDAADhDAAAIQAAAAAAAAABAAAAAAASHgAAdW5pdmVyc2FsL2ZsYXNoX3NraW5fc2V0dGluZ3MueG1sUEsBAgAAFAACAAgAQJ67VJFKGs9MBAAAZhUAACYAAAAAAAAAAQAAAAAA2CEAAHVuaXZlcnNhbC9odG1sX3B1Ymxpc2hpbmdfc2V0dGluZ3MueG1sUEsBAgAAFAACAAgAQJ67VOtN4qnDAQAAiwYAACEAAAAAAAAAAQAAAAAAaCYAAHVuaXZlcnNhbC9odG1sX3NraW5fc2V0dGluZ3MuanNvblBLAQIAABQAAgAIAECeu1SUE7MiaQAAAG4AAAAcAAAAAAAAAAEAAAAAAGooAAB1bml2ZXJzYWwvbG9jYWxfc2V0dGluZ3MueG1sUEsBAgAAFAACAAgAQJ67VNWBl2oHEwAAWzQAABcAAAAAAAAAAAAAAAAADSkAAHVuaXZlcnNhbC91bml2ZXJzYWwucG5nUEsBAgAAFAACAAgAQJ67VEMIOzBKAAAAagAAABsAAAAAAAAAAQAAAAAASTwAAHVuaXZlcnNhbC91bml2ZXJzYWwucG5nLnhtbFBLAQIAABQAAgAIAOxcKlT2sQ5CowUAAKUVAAAgAAAAAAAAAAEAAAAAAMw8AAB2aWRlb2xlY3R1cmUvY29tbW9uX21lc3NhZ2VzLmxuZ1BLAQIAABQAAgAIAOxcKlQVHmAbowAAAH8BAAAxAAAAAAAAAAEAAAAAAK1CAAB2aWRlb2xlY3R1cmUvcGxheWJhY2tfYW5kX25hdmlnYXRpb25fc2V0dGluZ3MueG1sUEsBAgAAFAACAAgA7FwqVKeK7jYMBQAA5RkAACoAAAAAAAAAAQAAAAAAn0MAAHZpZGVvbGVjdHVyZS9mbGFzaF9wdWJsaXNoaW5nX3NldHRpbmdzLnhtbFBLAQIAABQAAgAIAOxcKlSPdlX+bwIAAIcIAAAkAAAAAAAAAAEAAAAAAPNIAAB2aWRlb2xlY3R1cmUvZmxhc2hfc2tpbl9zZXR0aW5ncy54bWxQSwECAAAUAAIACADsXCpUfJ+ECgIFAABdGQAAKQAAAAAAAAABAAAAAACkSwAAdmlkZW9sZWN0dXJlL2h0bWxfcHVibGlzaGluZ19zZXR0aW5ncy54bWxQSwECAAAUAAIACADsXCpUk2hAfocBAADZBAAAJAAAAAAAAAABAAAAAADtUAAAdmlkZW9sZWN0dXJlL2h0bWxfc2tpbl9zZXR0aW5ncy5qc29uUEsBAgAAFAACAAgA7FwqVLx9NfdKAAAASQAAAB8AAAAAAAAAAQAAAAAAtlIAAHZpZGVvbGVjdHVyZS9sb2NhbF9zZXR0aW5ncy54bWxQSwUGAAAAABgAGABqBwAAPVMAAAAA"/>
  <p:tag name="ISPRING_ULTRA_SCORM_COURCE_TITLE" val="4.1.5 Creating data element groups and group sets"/>
  <p:tag name="ISPRING_PRESENTATION_TITLE" val="4.1.5 Creating data element groups and group sets"/>
  <p:tag name="ISPRING_SCREEN_RECS_UPDATED" val="D:\DHIS2_Projects\DHIS2Fundamentals2.0\DHIS2Customization\iSpringVideos\4.1.5 Creating data element groups and group sets\4.1.5 Creating data element groups and group sets"/>
  <p:tag name="ISPRING_RESOURCE_FOLDER" val="D:\DHIS2_Projects\DHIS2Fundamentals2.0\DHIS2Customization\iSpringVideos\4.1.5 Creating data element groups and group sets\4.1.5 Creating data element groups and group sets"/>
  <p:tag name="ISPRING_PRESENTATION_PATH" val="D:\DHIS2_Projects\DHIS2Fundamentals2.0\DHIS2Customization\iSpringVideos\4.1.5 Creating data element groups and group sets\4.1.5 Creating data element groups and group sets.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70"/>
  <p:tag name="ISPRING_PRESENTATION_INFO_2" val="&lt;?xml version=&quot;1.0&quot; encoding=&quot;UTF-8&quot; standalone=&quot;no&quot; ?&gt;&#10;&lt;presentation2&gt;&#10;&#10;  &lt;slides&gt;&#10;    &lt;slide id=&quot;{9BC531F0-205E-4D1B-AF12-31512CF197DA}&quot; pptId=&quot;299&quot;/&gt;&#10;    &lt;slide id=&quot;{B0B18B52-B49C-40DA-AD64-CBCCC4996254}&quot; pptId=&quot;426&quot;/&gt;&#10;    &lt;slide id=&quot;{BCE4DDAD-2516-4C5F-A77B-A12F4F3F7B6B}&quot; pptId=&quot;410&quot;/&gt;&#10;    &lt;slide id=&quot;{672D1061-6EAB-4853-9A9F-337B7BD537B3}&quot; pptId=&quot;436&quot;/&gt;&#10;    &lt;slide id=&quot;{1E220A29-980C-4D02-A079-403AF9142240}&quot; pptId=&quot;411&quot;/&gt;&#10;    &lt;slide id=&quot;{2BEEBD3E-DF3E-4BD0-94CC-F2A99260CC8A}&quot; pptId=&quot;432&quot;/&gt;&#10;    &lt;slide id=&quot;{2F7DDE97-AC31-4D89-B445-3F014E4FA622}&quot; pptId=&quot;434&quot;/&gt;&#10;    &lt;slide id=&quot;{BA2FC8FD-7BC9-42F0-9272-2B6077D9D8E5}&quot; pptId=&quot;435&quot;/&gt;&#10;    &lt;slide id=&quot;{D76B8C13-46BA-4393-BA7A-329E51133243}&quot; pptId=&quot;437&quot;/&gt;&#10;    &lt;slide id=&quot;{54F09D4B-5A79-4141-9197-F98A2F39DBFC}&quot; pptId=&quot;302&quot;/&gt;&#10;    &lt;slide id=&quot;{F9C85739-9EFF-4A59-A8D3-91E0A974D92F}&quot; pptId=&quot;272&quot;/&gt;&#10;  &lt;/slides&gt;&#10;&#10;  &lt;narration&gt;&#10;    &lt;audioTracks&gt;&#10;      &lt;audioTrack muted=&quot;false&quot; name=&quot;intro&quot; resource=&quot;3ab896cc&quot; slideId=&quot;{9BC531F0-205E-4D1B-AF12-31512CF197DA}&quot; startTime=&quot;0&quot; stepIndex=&quot;0&quot; volume=&quot;1&quot;&gt;&#10;        &lt;audio channels=&quot;2&quot; format=&quot;fltp&quot; sampleRate=&quot;44100&quot;/&gt;&#10;      &lt;/audioTrack&gt;&#10;      &lt;audioTrack muted=&quot;false&quot; name=&quot;outro&quot; resource=&quot;59f4aeea&quot; slideId=&quot;{F9C85739-9EFF-4A59-A8D3-91E0A974D92F}&quot; startTime=&quot;0&quot; stepIndex=&quot;0&quot; volume=&quot;1&quot;&gt;&#10;        &lt;audio channels=&quot;2&quot; format=&quot;fltp&quot; sampleRate=&quot;44100&quot;/&gt;&#10;      &lt;/audioTrack&gt;&#10;      &lt;audioTrack muted=&quot;false&quot; name=&quot;Slide 2&quot; resource=&quot;161f5df1&quot; slideId=&quot;{B0B18B52-B49C-40DA-AD64-CBCCC4996254}&quot; startTime=&quot;0&quot; stepIndex=&quot;0&quot; volume=&quot;1&quot;&gt;&#10;        &lt;audio channels=&quot;2&quot; format=&quot;fltp&quot; sampleRate=&quot;48000&quot;/&gt;&#10;      &lt;/audioTrack&gt;&#10;      &lt;audioTrack muted=&quot;false&quot; name=&quot;Slide 3&quot; resource=&quot;74319a24&quot; slideId=&quot;{BCE4DDAD-2516-4C5F-A77B-A12F4F3F7B6B}&quot; startTime=&quot;0&quot; stepIndex=&quot;0&quot; volume=&quot;1&quot;&gt;&#10;        &lt;audio channels=&quot;2&quot; format=&quot;fltp&quot; sampleRate=&quot;48000&quot;/&gt;&#10;      &lt;/audioTrack&gt;&#10;      &lt;audioTrack muted=&quot;false&quot; name=&quot;Slide 4&quot; resource=&quot;1ab9c1ea&quot; slideId=&quot;{672D1061-6EAB-4853-9A9F-337B7BD537B3}&quot; startTime=&quot;0&quot; stepIndex=&quot;0&quot; volume=&quot;1&quot;&gt;&#10;        &lt;audio channels=&quot;2&quot; format=&quot;fltp&quot; sampleRate=&quot;48000&quot;/&gt;&#10;      &lt;/audioTrack&gt;&#10;      &lt;audioTrack muted=&quot;false&quot; name=&quot;Slide 5&quot; resource=&quot;6aa55a03&quot; slideId=&quot;{1E220A29-980C-4D02-A079-403AF9142240}&quot; startTime=&quot;0&quot; stepIndex=&quot;0&quot; volume=&quot;1&quot;&gt;&#10;        &lt;audio channels=&quot;2&quot; format=&quot;fltp&quot; sampleRate=&quot;48000&quot;/&gt;&#10;      &lt;/audioTrack&gt;&#10;      &lt;audioTrack muted=&quot;false&quot; name=&quot;Slide 6&quot; resource=&quot;ed89e646&quot; slideId=&quot;{2BEEBD3E-DF3E-4BD0-94CC-F2A99260CC8A}&quot; startTime=&quot;0&quot; stepIndex=&quot;0&quot; volume=&quot;1&quot;&gt;&#10;        &lt;audio channels=&quot;2&quot; format=&quot;fltp&quot; sampleRate=&quot;48000&quot;/&gt;&#10;      &lt;/audioTrack&gt;&#10;      &lt;audioTrack muted=&quot;false&quot; name=&quot;Slide 8&quot; resource=&quot;6e45985d&quot; slideId=&quot;{BA2FC8FD-7BC9-42F0-9272-2B6077D9D8E5}&quot; startTime=&quot;0&quot; stepIndex=&quot;0&quot; volume=&quot;1&quot;&gt;&#10;        &lt;audio channels=&quot;2&quot; format=&quot;fltp&quot; sampleRate=&quot;48000&quot;/&gt;&#10;      &lt;/audioTrack&gt;&#10;      &lt;audioTrack muted=&quot;false&quot; name=&quot;Slide 9&quot; resource=&quot;39ffeb6b&quot; slideId=&quot;{D76B8C13-46BA-4393-BA7A-329E51133243}&quot; startTime=&quot;0&quot; stepIndex=&quot;0&quot; volume=&quot;1&quot;&gt;&#10;        &lt;audio channels=&quot;2&quot; format=&quot;fltp&quot; sampleRate=&quot;48000&quot;/&gt;&#10;      &lt;/audioTrack&gt;&#10;      &lt;audioTrack muted=&quot;false&quot; name=&quot;Slide 10&quot; resource=&quot;684221c8&quot; slideId=&quot;{54F09D4B-5A79-4141-9197-F98A2F39DBFC}&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6.762"/>
  <p:tag name="ISPRING_CUSTOM_TIMING_USED" val="1"/>
  <p:tag name="ISPRING_SLIDE_INDENT_LEVEL" val="0"/>
  <p:tag name="GENSWF_SLIDE_UID" val="{EA14B6EA-9EED-4EB2-BC8A-61ABE9665303}:437"/>
  <p:tag name="TIMING" val="|0.871"/>
  <p:tag name="ISPRING_SLIDE_ID_2" val="{D76B8C13-46BA-4393-BA7A-329E51133243}"/>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3.384"/>
  <p:tag name="TIMING" val="|2.144|2.734|3.919|4.237|1.498|4.72|3.671|6.358|1.599"/>
  <p:tag name="ISPRING_SLIDE_ID_2" val="{54F09D4B-5A79-4141-9197-F98A2F39DBFC}"/>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F9C85739-9EFF-4A59-A8D3-91E0A974D9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9BC531F0-205E-4D1B-AF12-31512CF197D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11.136"/>
  <p:tag name="TIMING" val="|2.155|2.173|3.501|2.138"/>
  <p:tag name="ISPRING_SLIDE_ID_2" val="{B0B18B52-B49C-40DA-AD64-CBCCC4996254}"/>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10.944"/>
  <p:tag name="ISPRING_SLIDE_ID_2" val="{BCE4DDAD-2516-4C5F-A77B-A12F4F3F7B6B}"/>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DB644A3-75FF-4834-8B2F-7F448105CD94}:436"/>
  <p:tag name="GENSWF_ADVANCE_TIME" val="9.720"/>
  <p:tag name="ISPRING_SLIDE_ID_2" val="{672D1061-6EAB-4853-9A9F-337B7BD537B3}"/>
</p:tagLst>
</file>

<file path=ppt/tags/tag6.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20.904"/>
  <p:tag name="TIMING" val="|2.938|8.391|1.719|1.221"/>
  <p:tag name="ISPRING_SLIDE_ID_2" val="{1E220A29-980C-4D02-A079-403AF914224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5.782"/>
  <p:tag name="TIMING" val="|1.328|1.671|1.578|3.721|1.079|2.092|1.201"/>
  <p:tag name="ISPRING_SLIDE_ID_2" val="{2BEEBD3E-DF3E-4BD0-94CC-F2A99260CC8A}"/>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ISPRING_SLIDE_ID_2" val="{2F7DDE97-AC31-4D89-B445-3F014E4FA622}"/>
  <p:tag name="GENSWF_ADVANCE_TIME" val="273.34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F2D0FED-A527-4688-BC32-CE07AFFA9CE4}:435"/>
  <p:tag name="GENSWF_ADVANCE_TIME" val="14.160"/>
  <p:tag name="TIMING" val="|0.933|1.357|0.971|1.032|0.749"/>
  <p:tag name="ISPRING_SLIDE_ID_2" val="{BA2FC8FD-7BC9-42F0-9272-2B6077D9D8E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16677</TotalTime>
  <Words>1223</Words>
  <Application>Microsoft Macintosh PowerPoint</Application>
  <PresentationFormat>Widescreen</PresentationFormat>
  <Paragraphs>77</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Lato</vt:lpstr>
      <vt:lpstr>Rubik</vt:lpstr>
      <vt:lpstr>Rubik Medium</vt:lpstr>
      <vt:lpstr>DHIS2 Online Academy</vt:lpstr>
      <vt:lpstr>PowerPoint Presentation</vt:lpstr>
      <vt:lpstr>In this video, you will see…</vt:lpstr>
      <vt:lpstr>Why grouping data elements?</vt:lpstr>
      <vt:lpstr>Why grouping data elements?</vt:lpstr>
      <vt:lpstr>RMNCAH data set</vt:lpstr>
      <vt:lpstr>RMNCAH data set</vt:lpstr>
      <vt:lpstr>PowerPoint Presentation</vt:lpstr>
      <vt:lpstr>Modifying data element groups and group sets</vt:lpstr>
      <vt:lpstr>Modifying data element groups and group sets</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4.1.5 Creating data element groups and group sets</dc:title>
  <dc:subject>elearning</dc:subject>
  <dc:creator>Alejandra Avila</dc:creator>
  <cp:lastModifiedBy>Simona Sekerova</cp:lastModifiedBy>
  <cp:revision>878</cp:revision>
  <cp:lastPrinted>2021-06-09T13:32:46Z</cp:lastPrinted>
  <dcterms:created xsi:type="dcterms:W3CDTF">2021-02-03T12:41:27Z</dcterms:created>
  <dcterms:modified xsi:type="dcterms:W3CDTF">2023-04-18T08:21:36Z</dcterms:modified>
</cp:coreProperties>
</file>